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Lst>
  <p:notesMasterIdLst>
    <p:notesMasterId r:id="rId73"/>
  </p:notesMasterIdLst>
  <p:handoutMasterIdLst>
    <p:handoutMasterId r:id="rId74"/>
  </p:handoutMasterIdLst>
  <p:sldIdLst>
    <p:sldId id="442" r:id="rId5"/>
    <p:sldId id="484" r:id="rId6"/>
    <p:sldId id="453" r:id="rId7"/>
    <p:sldId id="474" r:id="rId8"/>
    <p:sldId id="489" r:id="rId9"/>
    <p:sldId id="512" r:id="rId10"/>
    <p:sldId id="490" r:id="rId11"/>
    <p:sldId id="494" r:id="rId12"/>
    <p:sldId id="491" r:id="rId13"/>
    <p:sldId id="564" r:id="rId14"/>
    <p:sldId id="492" r:id="rId15"/>
    <p:sldId id="465" r:id="rId16"/>
    <p:sldId id="464" r:id="rId17"/>
    <p:sldId id="495" r:id="rId18"/>
    <p:sldId id="496" r:id="rId19"/>
    <p:sldId id="566" r:id="rId20"/>
    <p:sldId id="497" r:id="rId21"/>
    <p:sldId id="500" r:id="rId22"/>
    <p:sldId id="499" r:id="rId23"/>
    <p:sldId id="565" r:id="rId24"/>
    <p:sldId id="567" r:id="rId25"/>
    <p:sldId id="501" r:id="rId26"/>
    <p:sldId id="511" r:id="rId27"/>
    <p:sldId id="513" r:id="rId28"/>
    <p:sldId id="502" r:id="rId29"/>
    <p:sldId id="451" r:id="rId30"/>
    <p:sldId id="471" r:id="rId31"/>
    <p:sldId id="508" r:id="rId32"/>
    <p:sldId id="515" r:id="rId33"/>
    <p:sldId id="516" r:id="rId34"/>
    <p:sldId id="517" r:id="rId35"/>
    <p:sldId id="526" r:id="rId36"/>
    <p:sldId id="509" r:id="rId37"/>
    <p:sldId id="524" r:id="rId38"/>
    <p:sldId id="525" r:id="rId39"/>
    <p:sldId id="527" r:id="rId40"/>
    <p:sldId id="528" r:id="rId41"/>
    <p:sldId id="529" r:id="rId42"/>
    <p:sldId id="568" r:id="rId43"/>
    <p:sldId id="510" r:id="rId44"/>
    <p:sldId id="518" r:id="rId45"/>
    <p:sldId id="519" r:id="rId46"/>
    <p:sldId id="520" r:id="rId47"/>
    <p:sldId id="521" r:id="rId48"/>
    <p:sldId id="522" r:id="rId49"/>
    <p:sldId id="523" r:id="rId50"/>
    <p:sldId id="576" r:id="rId51"/>
    <p:sldId id="459" r:id="rId52"/>
    <p:sldId id="462" r:id="rId53"/>
    <p:sldId id="531" r:id="rId54"/>
    <p:sldId id="532" r:id="rId55"/>
    <p:sldId id="569" r:id="rId56"/>
    <p:sldId id="533" r:id="rId57"/>
    <p:sldId id="571" r:id="rId58"/>
    <p:sldId id="572" r:id="rId59"/>
    <p:sldId id="573" r:id="rId60"/>
    <p:sldId id="574" r:id="rId61"/>
    <p:sldId id="570" r:id="rId62"/>
    <p:sldId id="470" r:id="rId63"/>
    <p:sldId id="472" r:id="rId64"/>
    <p:sldId id="503" r:id="rId65"/>
    <p:sldId id="504" r:id="rId66"/>
    <p:sldId id="505" r:id="rId67"/>
    <p:sldId id="506" r:id="rId68"/>
    <p:sldId id="507" r:id="rId69"/>
    <p:sldId id="575" r:id="rId70"/>
    <p:sldId id="535" r:id="rId71"/>
    <p:sldId id="450" r:id="rId72"/>
  </p:sldIdLst>
  <p:sldSz cx="9144000" cy="6858000" type="screen4x3"/>
  <p:notesSz cx="6797675" cy="9926638"/>
  <p:custDataLst>
    <p:tags r:id="rId75"/>
  </p:custDataLst>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Section par défaut" id="{A27BF429-C645-4238-88BC-6B6E0700CA1E}">
          <p14:sldIdLst>
            <p14:sldId id="442"/>
            <p14:sldId id="484"/>
            <p14:sldId id="453"/>
            <p14:sldId id="474"/>
            <p14:sldId id="489"/>
            <p14:sldId id="512"/>
            <p14:sldId id="490"/>
            <p14:sldId id="494"/>
            <p14:sldId id="491"/>
            <p14:sldId id="564"/>
            <p14:sldId id="492"/>
            <p14:sldId id="465"/>
            <p14:sldId id="464"/>
            <p14:sldId id="495"/>
            <p14:sldId id="496"/>
            <p14:sldId id="566"/>
            <p14:sldId id="497"/>
            <p14:sldId id="500"/>
            <p14:sldId id="499"/>
            <p14:sldId id="565"/>
            <p14:sldId id="567"/>
            <p14:sldId id="501"/>
            <p14:sldId id="511"/>
            <p14:sldId id="513"/>
            <p14:sldId id="502"/>
            <p14:sldId id="451"/>
            <p14:sldId id="471"/>
            <p14:sldId id="508"/>
            <p14:sldId id="515"/>
            <p14:sldId id="516"/>
            <p14:sldId id="517"/>
            <p14:sldId id="526"/>
            <p14:sldId id="509"/>
            <p14:sldId id="524"/>
            <p14:sldId id="525"/>
            <p14:sldId id="527"/>
            <p14:sldId id="528"/>
            <p14:sldId id="529"/>
            <p14:sldId id="568"/>
            <p14:sldId id="510"/>
            <p14:sldId id="518"/>
            <p14:sldId id="519"/>
            <p14:sldId id="520"/>
            <p14:sldId id="521"/>
            <p14:sldId id="522"/>
            <p14:sldId id="523"/>
            <p14:sldId id="576"/>
            <p14:sldId id="459"/>
            <p14:sldId id="462"/>
            <p14:sldId id="531"/>
            <p14:sldId id="532"/>
            <p14:sldId id="569"/>
            <p14:sldId id="533"/>
            <p14:sldId id="571"/>
            <p14:sldId id="572"/>
            <p14:sldId id="573"/>
            <p14:sldId id="574"/>
            <p14:sldId id="570"/>
            <p14:sldId id="470"/>
            <p14:sldId id="472"/>
            <p14:sldId id="503"/>
            <p14:sldId id="504"/>
            <p14:sldId id="505"/>
            <p14:sldId id="506"/>
            <p14:sldId id="507"/>
            <p14:sldId id="575"/>
            <p14:sldId id="535"/>
            <p14:sldId id="450"/>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47D"/>
    <a:srgbClr val="E85444"/>
    <a:srgbClr val="384050"/>
    <a:srgbClr val="E8461A"/>
    <a:srgbClr val="E1B901"/>
    <a:srgbClr val="E3DD00"/>
    <a:srgbClr val="004D91"/>
    <a:srgbClr val="1B629D"/>
    <a:srgbClr val="FFFF00"/>
    <a:srgbClr val="009C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1" autoAdjust="0"/>
    <p:restoredTop sz="94643" autoAdjust="0"/>
  </p:normalViewPr>
  <p:slideViewPr>
    <p:cSldViewPr>
      <p:cViewPr varScale="1">
        <p:scale>
          <a:sx n="111" d="100"/>
          <a:sy n="111" d="100"/>
        </p:scale>
        <p:origin x="153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48" d="100"/>
          <a:sy n="48" d="100"/>
        </p:scale>
        <p:origin x="2752" y="2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handoutMaster" Target="handoutMasters/handoutMaster1.xml"/><Relationship Id="rId79"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microsoft.com/office/2016/11/relationships/changesInfo" Target="changesInfos/changesInfo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notesMaster" Target="notesMasters/notesMaster1.xml"/><Relationship Id="rId78"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presProps" Target="presProps.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29" Type="http://schemas.openxmlformats.org/officeDocument/2006/relationships/slide" Target="slides/slide2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 Piaton" userId="10164d53-e3ec-47e4-9a1d-ca17484b6317" providerId="ADAL" clId="{19BB24C5-CF95-43CC-BABA-8A11927081A8}"/>
    <pc:docChg chg="custSel modSld">
      <pc:chgData name="Paul Piaton" userId="10164d53-e3ec-47e4-9a1d-ca17484b6317" providerId="ADAL" clId="{19BB24C5-CF95-43CC-BABA-8A11927081A8}" dt="2024-09-06T14:02:51.579" v="216" actId="1076"/>
      <pc:docMkLst>
        <pc:docMk/>
      </pc:docMkLst>
      <pc:sldChg chg="addSp modSp mod">
        <pc:chgData name="Paul Piaton" userId="10164d53-e3ec-47e4-9a1d-ca17484b6317" providerId="ADAL" clId="{19BB24C5-CF95-43CC-BABA-8A11927081A8}" dt="2024-09-06T13:52:48.309" v="160" actId="20577"/>
        <pc:sldMkLst>
          <pc:docMk/>
          <pc:sldMk cId="2849987005" sldId="564"/>
        </pc:sldMkLst>
        <pc:spChg chg="mod">
          <ac:chgData name="Paul Piaton" userId="10164d53-e3ec-47e4-9a1d-ca17484b6317" providerId="ADAL" clId="{19BB24C5-CF95-43CC-BABA-8A11927081A8}" dt="2024-09-06T13:52:48.309" v="160" actId="20577"/>
          <ac:spMkLst>
            <pc:docMk/>
            <pc:sldMk cId="2849987005" sldId="564"/>
            <ac:spMk id="6" creationId="{6EF441C4-D0AA-14AF-0F4F-8AD45D1E9CD1}"/>
          </ac:spMkLst>
        </pc:spChg>
        <pc:picChg chg="add mod">
          <ac:chgData name="Paul Piaton" userId="10164d53-e3ec-47e4-9a1d-ca17484b6317" providerId="ADAL" clId="{19BB24C5-CF95-43CC-BABA-8A11927081A8}" dt="2024-09-06T13:52:31.164" v="107" actId="1038"/>
          <ac:picMkLst>
            <pc:docMk/>
            <pc:sldMk cId="2849987005" sldId="564"/>
            <ac:picMk id="2" creationId="{D1292D00-F7B3-C4B2-B344-0950D71C9335}"/>
          </ac:picMkLst>
        </pc:picChg>
      </pc:sldChg>
      <pc:sldChg chg="modSp mod">
        <pc:chgData name="Paul Piaton" userId="10164d53-e3ec-47e4-9a1d-ca17484b6317" providerId="ADAL" clId="{19BB24C5-CF95-43CC-BABA-8A11927081A8}" dt="2024-09-06T10:01:05.470" v="3" actId="20577"/>
        <pc:sldMkLst>
          <pc:docMk/>
          <pc:sldMk cId="805994803" sldId="567"/>
        </pc:sldMkLst>
        <pc:spChg chg="mod">
          <ac:chgData name="Paul Piaton" userId="10164d53-e3ec-47e4-9a1d-ca17484b6317" providerId="ADAL" clId="{19BB24C5-CF95-43CC-BABA-8A11927081A8}" dt="2024-09-06T10:01:05.470" v="3" actId="20577"/>
          <ac:spMkLst>
            <pc:docMk/>
            <pc:sldMk cId="805994803" sldId="567"/>
            <ac:spMk id="11" creationId="{A7D6F0A4-13C2-D75C-7491-66F9E4FA0844}"/>
          </ac:spMkLst>
        </pc:spChg>
      </pc:sldChg>
      <pc:sldChg chg="addSp modSp mod">
        <pc:chgData name="Paul Piaton" userId="10164d53-e3ec-47e4-9a1d-ca17484b6317" providerId="ADAL" clId="{19BB24C5-CF95-43CC-BABA-8A11927081A8}" dt="2024-09-06T14:02:51.579" v="216" actId="1076"/>
        <pc:sldMkLst>
          <pc:docMk/>
          <pc:sldMk cId="1944403686" sldId="570"/>
        </pc:sldMkLst>
        <pc:spChg chg="add mod">
          <ac:chgData name="Paul Piaton" userId="10164d53-e3ec-47e4-9a1d-ca17484b6317" providerId="ADAL" clId="{19BB24C5-CF95-43CC-BABA-8A11927081A8}" dt="2024-09-06T14:02:32.244" v="214" actId="20577"/>
          <ac:spMkLst>
            <pc:docMk/>
            <pc:sldMk cId="1944403686" sldId="570"/>
            <ac:spMk id="3" creationId="{F245BA86-AB8B-01D7-D500-8B39B61084DE}"/>
          </ac:spMkLst>
        </pc:spChg>
        <pc:spChg chg="mod">
          <ac:chgData name="Paul Piaton" userId="10164d53-e3ec-47e4-9a1d-ca17484b6317" providerId="ADAL" clId="{19BB24C5-CF95-43CC-BABA-8A11927081A8}" dt="2024-09-06T14:02:06.170" v="162" actId="20577"/>
          <ac:spMkLst>
            <pc:docMk/>
            <pc:sldMk cId="1944403686" sldId="570"/>
            <ac:spMk id="5" creationId="{C7F248F1-1CBA-9045-AA48-F6866840BD13}"/>
          </ac:spMkLst>
        </pc:spChg>
        <pc:picChg chg="add mod">
          <ac:chgData name="Paul Piaton" userId="10164d53-e3ec-47e4-9a1d-ca17484b6317" providerId="ADAL" clId="{19BB24C5-CF95-43CC-BABA-8A11927081A8}" dt="2024-09-06T14:02:51.579" v="216" actId="1076"/>
          <ac:picMkLst>
            <pc:docMk/>
            <pc:sldMk cId="1944403686" sldId="570"/>
            <ac:picMk id="4" creationId="{01096C1D-B663-CACC-AAC5-DCD545DAEED5}"/>
          </ac:picMkLst>
        </pc:picChg>
      </pc:sldChg>
    </pc:docChg>
  </pc:docChgLst>
  <pc:docChgLst>
    <pc:chgData name="Paul Piaton" userId="10164d53-e3ec-47e4-9a1d-ca17484b6317" providerId="ADAL" clId="{33FB75E7-2720-47D5-A403-34BA2C627CD3}"/>
    <pc:docChg chg="custSel modSld">
      <pc:chgData name="Paul Piaton" userId="10164d53-e3ec-47e4-9a1d-ca17484b6317" providerId="ADAL" clId="{33FB75E7-2720-47D5-A403-34BA2C627CD3}" dt="2024-08-13T13:41:28.682" v="2738" actId="14100"/>
      <pc:docMkLst>
        <pc:docMk/>
      </pc:docMkLst>
      <pc:sldChg chg="modSp mod">
        <pc:chgData name="Paul Piaton" userId="10164d53-e3ec-47e4-9a1d-ca17484b6317" providerId="ADAL" clId="{33FB75E7-2720-47D5-A403-34BA2C627CD3}" dt="2024-08-13T13:33:58.290" v="2719" actId="20577"/>
        <pc:sldMkLst>
          <pc:docMk/>
          <pc:sldMk cId="1618223701" sldId="442"/>
        </pc:sldMkLst>
        <pc:spChg chg="mod">
          <ac:chgData name="Paul Piaton" userId="10164d53-e3ec-47e4-9a1d-ca17484b6317" providerId="ADAL" clId="{33FB75E7-2720-47D5-A403-34BA2C627CD3}" dt="2024-08-13T13:33:58.290" v="2719" actId="20577"/>
          <ac:spMkLst>
            <pc:docMk/>
            <pc:sldMk cId="1618223701" sldId="442"/>
            <ac:spMk id="6" creationId="{42E20648-BD19-D848-956A-D64304F9FDFB}"/>
          </ac:spMkLst>
        </pc:spChg>
      </pc:sldChg>
      <pc:sldChg chg="modSp mod">
        <pc:chgData name="Paul Piaton" userId="10164d53-e3ec-47e4-9a1d-ca17484b6317" providerId="ADAL" clId="{33FB75E7-2720-47D5-A403-34BA2C627CD3}" dt="2024-08-13T12:51:45.306" v="32" actId="115"/>
        <pc:sldMkLst>
          <pc:docMk/>
          <pc:sldMk cId="31064257" sldId="464"/>
        </pc:sldMkLst>
        <pc:spChg chg="mod">
          <ac:chgData name="Paul Piaton" userId="10164d53-e3ec-47e4-9a1d-ca17484b6317" providerId="ADAL" clId="{33FB75E7-2720-47D5-A403-34BA2C627CD3}" dt="2024-08-13T12:51:45.306" v="32" actId="115"/>
          <ac:spMkLst>
            <pc:docMk/>
            <pc:sldMk cId="31064257" sldId="464"/>
            <ac:spMk id="6" creationId="{00000000-0000-0000-0000-000000000000}"/>
          </ac:spMkLst>
        </pc:spChg>
      </pc:sldChg>
      <pc:sldChg chg="modSp mod">
        <pc:chgData name="Paul Piaton" userId="10164d53-e3ec-47e4-9a1d-ca17484b6317" providerId="ADAL" clId="{33FB75E7-2720-47D5-A403-34BA2C627CD3}" dt="2024-08-13T12:50:01.175" v="1" actId="20577"/>
        <pc:sldMkLst>
          <pc:docMk/>
          <pc:sldMk cId="553255408" sldId="474"/>
        </pc:sldMkLst>
        <pc:spChg chg="mod">
          <ac:chgData name="Paul Piaton" userId="10164d53-e3ec-47e4-9a1d-ca17484b6317" providerId="ADAL" clId="{33FB75E7-2720-47D5-A403-34BA2C627CD3}" dt="2024-08-13T12:50:01.175" v="1" actId="20577"/>
          <ac:spMkLst>
            <pc:docMk/>
            <pc:sldMk cId="553255408" sldId="474"/>
            <ac:spMk id="2" creationId="{00000000-0000-0000-0000-000000000000}"/>
          </ac:spMkLst>
        </pc:spChg>
      </pc:sldChg>
      <pc:sldChg chg="modSp mod">
        <pc:chgData name="Paul Piaton" userId="10164d53-e3ec-47e4-9a1d-ca17484b6317" providerId="ADAL" clId="{33FB75E7-2720-47D5-A403-34BA2C627CD3}" dt="2024-08-13T12:52:37.344" v="92" actId="20577"/>
        <pc:sldMkLst>
          <pc:docMk/>
          <pc:sldMk cId="248547428" sldId="495"/>
        </pc:sldMkLst>
        <pc:spChg chg="mod">
          <ac:chgData name="Paul Piaton" userId="10164d53-e3ec-47e4-9a1d-ca17484b6317" providerId="ADAL" clId="{33FB75E7-2720-47D5-A403-34BA2C627CD3}" dt="2024-08-13T12:52:37.344" v="92" actId="20577"/>
          <ac:spMkLst>
            <pc:docMk/>
            <pc:sldMk cId="248547428" sldId="495"/>
            <ac:spMk id="6" creationId="{00000000-0000-0000-0000-000000000000}"/>
          </ac:spMkLst>
        </pc:spChg>
      </pc:sldChg>
      <pc:sldChg chg="modSp mod">
        <pc:chgData name="Paul Piaton" userId="10164d53-e3ec-47e4-9a1d-ca17484b6317" providerId="ADAL" clId="{33FB75E7-2720-47D5-A403-34BA2C627CD3}" dt="2024-08-13T12:54:25.553" v="181" actId="20577"/>
        <pc:sldMkLst>
          <pc:docMk/>
          <pc:sldMk cId="3942347131" sldId="497"/>
        </pc:sldMkLst>
        <pc:spChg chg="mod">
          <ac:chgData name="Paul Piaton" userId="10164d53-e3ec-47e4-9a1d-ca17484b6317" providerId="ADAL" clId="{33FB75E7-2720-47D5-A403-34BA2C627CD3}" dt="2024-08-13T12:54:25.553" v="181" actId="20577"/>
          <ac:spMkLst>
            <pc:docMk/>
            <pc:sldMk cId="3942347131" sldId="497"/>
            <ac:spMk id="6" creationId="{00000000-0000-0000-0000-000000000000}"/>
          </ac:spMkLst>
        </pc:spChg>
      </pc:sldChg>
      <pc:sldChg chg="modSp mod">
        <pc:chgData name="Paul Piaton" userId="10164d53-e3ec-47e4-9a1d-ca17484b6317" providerId="ADAL" clId="{33FB75E7-2720-47D5-A403-34BA2C627CD3}" dt="2024-08-13T12:55:41.515" v="191" actId="20577"/>
        <pc:sldMkLst>
          <pc:docMk/>
          <pc:sldMk cId="2712055479" sldId="509"/>
        </pc:sldMkLst>
        <pc:spChg chg="mod">
          <ac:chgData name="Paul Piaton" userId="10164d53-e3ec-47e4-9a1d-ca17484b6317" providerId="ADAL" clId="{33FB75E7-2720-47D5-A403-34BA2C627CD3}" dt="2024-08-13T12:55:41.515" v="191" actId="20577"/>
          <ac:spMkLst>
            <pc:docMk/>
            <pc:sldMk cId="2712055479" sldId="509"/>
            <ac:spMk id="7" creationId="{00000000-0000-0000-0000-000000000000}"/>
          </ac:spMkLst>
        </pc:spChg>
      </pc:sldChg>
      <pc:sldChg chg="modSp mod">
        <pc:chgData name="Paul Piaton" userId="10164d53-e3ec-47e4-9a1d-ca17484b6317" providerId="ADAL" clId="{33FB75E7-2720-47D5-A403-34BA2C627CD3}" dt="2024-08-13T13:04:54.989" v="902" actId="20577"/>
        <pc:sldMkLst>
          <pc:docMk/>
          <pc:sldMk cId="387514820" sldId="510"/>
        </pc:sldMkLst>
        <pc:spChg chg="mod">
          <ac:chgData name="Paul Piaton" userId="10164d53-e3ec-47e4-9a1d-ca17484b6317" providerId="ADAL" clId="{33FB75E7-2720-47D5-A403-34BA2C627CD3}" dt="2024-08-13T13:04:54.989" v="902" actId="20577"/>
          <ac:spMkLst>
            <pc:docMk/>
            <pc:sldMk cId="387514820" sldId="510"/>
            <ac:spMk id="3" creationId="{15B632B7-53F9-EAA3-44AF-BFA1EBB41A53}"/>
          </ac:spMkLst>
        </pc:spChg>
      </pc:sldChg>
      <pc:sldChg chg="modSp mod">
        <pc:chgData name="Paul Piaton" userId="10164d53-e3ec-47e4-9a1d-ca17484b6317" providerId="ADAL" clId="{33FB75E7-2720-47D5-A403-34BA2C627CD3}" dt="2024-08-13T13:22:49.680" v="2630" actId="20577"/>
        <pc:sldMkLst>
          <pc:docMk/>
          <pc:sldMk cId="1760045125" sldId="519"/>
        </pc:sldMkLst>
        <pc:spChg chg="mod">
          <ac:chgData name="Paul Piaton" userId="10164d53-e3ec-47e4-9a1d-ca17484b6317" providerId="ADAL" clId="{33FB75E7-2720-47D5-A403-34BA2C627CD3}" dt="2024-08-13T13:22:49.680" v="2630" actId="20577"/>
          <ac:spMkLst>
            <pc:docMk/>
            <pc:sldMk cId="1760045125" sldId="519"/>
            <ac:spMk id="7" creationId="{00000000-0000-0000-0000-000000000000}"/>
          </ac:spMkLst>
        </pc:spChg>
      </pc:sldChg>
      <pc:sldChg chg="modSp mod">
        <pc:chgData name="Paul Piaton" userId="10164d53-e3ec-47e4-9a1d-ca17484b6317" providerId="ADAL" clId="{33FB75E7-2720-47D5-A403-34BA2C627CD3}" dt="2024-08-13T13:23:17.949" v="2666" actId="20577"/>
        <pc:sldMkLst>
          <pc:docMk/>
          <pc:sldMk cId="2502031922" sldId="521"/>
        </pc:sldMkLst>
        <pc:spChg chg="mod">
          <ac:chgData name="Paul Piaton" userId="10164d53-e3ec-47e4-9a1d-ca17484b6317" providerId="ADAL" clId="{33FB75E7-2720-47D5-A403-34BA2C627CD3}" dt="2024-08-13T13:23:17.949" v="2666" actId="20577"/>
          <ac:spMkLst>
            <pc:docMk/>
            <pc:sldMk cId="2502031922" sldId="521"/>
            <ac:spMk id="7" creationId="{00000000-0000-0000-0000-000000000000}"/>
          </ac:spMkLst>
        </pc:spChg>
      </pc:sldChg>
      <pc:sldChg chg="modSp mod">
        <pc:chgData name="Paul Piaton" userId="10164d53-e3ec-47e4-9a1d-ca17484b6317" providerId="ADAL" clId="{33FB75E7-2720-47D5-A403-34BA2C627CD3}" dt="2024-08-13T13:25:12.321" v="2715" actId="20577"/>
        <pc:sldMkLst>
          <pc:docMk/>
          <pc:sldMk cId="3664714146" sldId="522"/>
        </pc:sldMkLst>
        <pc:spChg chg="mod">
          <ac:chgData name="Paul Piaton" userId="10164d53-e3ec-47e4-9a1d-ca17484b6317" providerId="ADAL" clId="{33FB75E7-2720-47D5-A403-34BA2C627CD3}" dt="2024-08-13T13:25:12.321" v="2715" actId="20577"/>
          <ac:spMkLst>
            <pc:docMk/>
            <pc:sldMk cId="3664714146" sldId="522"/>
            <ac:spMk id="7" creationId="{00000000-0000-0000-0000-000000000000}"/>
          </ac:spMkLst>
        </pc:spChg>
      </pc:sldChg>
      <pc:sldChg chg="modSp mod">
        <pc:chgData name="Paul Piaton" userId="10164d53-e3ec-47e4-9a1d-ca17484b6317" providerId="ADAL" clId="{33FB75E7-2720-47D5-A403-34BA2C627CD3}" dt="2024-08-13T13:02:13.974" v="783" actId="20577"/>
        <pc:sldMkLst>
          <pc:docMk/>
          <pc:sldMk cId="1668246093" sldId="525"/>
        </pc:sldMkLst>
        <pc:spChg chg="mod">
          <ac:chgData name="Paul Piaton" userId="10164d53-e3ec-47e4-9a1d-ca17484b6317" providerId="ADAL" clId="{33FB75E7-2720-47D5-A403-34BA2C627CD3}" dt="2024-08-13T13:02:13.974" v="783" actId="20577"/>
          <ac:spMkLst>
            <pc:docMk/>
            <pc:sldMk cId="1668246093" sldId="525"/>
            <ac:spMk id="7" creationId="{00000000-0000-0000-0000-000000000000}"/>
          </ac:spMkLst>
        </pc:spChg>
      </pc:sldChg>
      <pc:sldChg chg="addSp delSp modSp mod">
        <pc:chgData name="Paul Piaton" userId="10164d53-e3ec-47e4-9a1d-ca17484b6317" providerId="ADAL" clId="{33FB75E7-2720-47D5-A403-34BA2C627CD3}" dt="2024-08-13T13:41:28.682" v="2738" actId="14100"/>
        <pc:sldMkLst>
          <pc:docMk/>
          <pc:sldMk cId="805994803" sldId="567"/>
        </pc:sldMkLst>
        <pc:spChg chg="del">
          <ac:chgData name="Paul Piaton" userId="10164d53-e3ec-47e4-9a1d-ca17484b6317" providerId="ADAL" clId="{33FB75E7-2720-47D5-A403-34BA2C627CD3}" dt="2024-08-13T13:39:35.905" v="2721" actId="478"/>
          <ac:spMkLst>
            <pc:docMk/>
            <pc:sldMk cId="805994803" sldId="567"/>
            <ac:spMk id="4" creationId="{CBC5E096-1C3E-0E02-B435-8F9205B5B484}"/>
          </ac:spMkLst>
        </pc:spChg>
        <pc:spChg chg="mod">
          <ac:chgData name="Paul Piaton" userId="10164d53-e3ec-47e4-9a1d-ca17484b6317" providerId="ADAL" clId="{33FB75E7-2720-47D5-A403-34BA2C627CD3}" dt="2024-08-13T13:41:12.351" v="2732" actId="1037"/>
          <ac:spMkLst>
            <pc:docMk/>
            <pc:sldMk cId="805994803" sldId="567"/>
            <ac:spMk id="11" creationId="{A7D6F0A4-13C2-D75C-7491-66F9E4FA0844}"/>
          </ac:spMkLst>
        </pc:spChg>
        <pc:picChg chg="del">
          <ac:chgData name="Paul Piaton" userId="10164d53-e3ec-47e4-9a1d-ca17484b6317" providerId="ADAL" clId="{33FB75E7-2720-47D5-A403-34BA2C627CD3}" dt="2024-08-13T13:39:33.509" v="2720" actId="478"/>
          <ac:picMkLst>
            <pc:docMk/>
            <pc:sldMk cId="805994803" sldId="567"/>
            <ac:picMk id="2" creationId="{D8516D40-B5AD-FA8D-CCC4-5749C07462B9}"/>
          </ac:picMkLst>
        </pc:picChg>
        <pc:picChg chg="add mod">
          <ac:chgData name="Paul Piaton" userId="10164d53-e3ec-47e4-9a1d-ca17484b6317" providerId="ADAL" clId="{33FB75E7-2720-47D5-A403-34BA2C627CD3}" dt="2024-08-13T13:41:28.682" v="2738" actId="14100"/>
          <ac:picMkLst>
            <pc:docMk/>
            <pc:sldMk cId="805994803" sldId="567"/>
            <ac:picMk id="5" creationId="{7EC322CA-BA0D-0ED0-FA27-D4950CB15BDA}"/>
          </ac:picMkLst>
        </pc:picChg>
        <pc:picChg chg="mod">
          <ac:chgData name="Paul Piaton" userId="10164d53-e3ec-47e4-9a1d-ca17484b6317" providerId="ADAL" clId="{33FB75E7-2720-47D5-A403-34BA2C627CD3}" dt="2024-08-13T13:41:12.351" v="2732" actId="1037"/>
          <ac:picMkLst>
            <pc:docMk/>
            <pc:sldMk cId="805994803" sldId="567"/>
            <ac:picMk id="12" creationId="{C4E6AAE9-A280-3FBF-A905-C6B86141BC14}"/>
          </ac:picMkLst>
        </pc:picChg>
      </pc:sldChg>
    </pc:docChg>
  </pc:docChgLst>
  <pc:docChgLst>
    <pc:chgData name="Antonin BELL" userId="21c6d36c-0719-490c-bbfa-928b8eebb6b3" providerId="ADAL" clId="{53DFB389-76B6-4D09-8B25-BCB2630699F1}"/>
    <pc:docChg chg="modSld">
      <pc:chgData name="Antonin BELL" userId="21c6d36c-0719-490c-bbfa-928b8eebb6b3" providerId="ADAL" clId="{53DFB389-76B6-4D09-8B25-BCB2630699F1}" dt="2024-09-20T17:06:47.085" v="7" actId="20577"/>
      <pc:docMkLst>
        <pc:docMk/>
      </pc:docMkLst>
      <pc:sldChg chg="modSp mod">
        <pc:chgData name="Antonin BELL" userId="21c6d36c-0719-490c-bbfa-928b8eebb6b3" providerId="ADAL" clId="{53DFB389-76B6-4D09-8B25-BCB2630699F1}" dt="2024-09-20T17:06:47.085" v="7" actId="20577"/>
        <pc:sldMkLst>
          <pc:docMk/>
          <pc:sldMk cId="1618223701" sldId="442"/>
        </pc:sldMkLst>
        <pc:spChg chg="mod">
          <ac:chgData name="Antonin BELL" userId="21c6d36c-0719-490c-bbfa-928b8eebb6b3" providerId="ADAL" clId="{53DFB389-76B6-4D09-8B25-BCB2630699F1}" dt="2024-09-20T17:06:47.085" v="7" actId="20577"/>
          <ac:spMkLst>
            <pc:docMk/>
            <pc:sldMk cId="1618223701" sldId="442"/>
            <ac:spMk id="6" creationId="{42E20648-BD19-D848-956A-D64304F9FDFB}"/>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279E51-A116-49F0-8196-F419718FD62D}" type="doc">
      <dgm:prSet loTypeId="urn:microsoft.com/office/officeart/2005/8/layout/hList6" loCatId="list" qsTypeId="urn:microsoft.com/office/officeart/2005/8/quickstyle/simple1" qsCatId="simple" csTypeId="urn:microsoft.com/office/officeart/2005/8/colors/colorful4" csCatId="colorful" phldr="1"/>
      <dgm:spPr/>
      <dgm:t>
        <a:bodyPr/>
        <a:lstStyle/>
        <a:p>
          <a:endParaRPr lang="fr-FR"/>
        </a:p>
      </dgm:t>
    </dgm:pt>
    <dgm:pt modelId="{353FE040-AD64-4DDE-8FED-9BC037AB66A5}">
      <dgm:prSet phldrT="[Texte]"/>
      <dgm:spPr/>
      <dgm:t>
        <a:bodyPr/>
        <a:lstStyle/>
        <a:p>
          <a:r>
            <a:rPr lang="fr-FR" dirty="0"/>
            <a:t>Eclairage public</a:t>
          </a:r>
        </a:p>
      </dgm:t>
    </dgm:pt>
    <dgm:pt modelId="{F716334E-72AC-4C33-B2B2-A127486579D1}" type="parTrans" cxnId="{571C3852-29B1-43E4-B50B-334EDDDAFEF4}">
      <dgm:prSet/>
      <dgm:spPr/>
      <dgm:t>
        <a:bodyPr/>
        <a:lstStyle/>
        <a:p>
          <a:endParaRPr lang="fr-FR"/>
        </a:p>
      </dgm:t>
    </dgm:pt>
    <dgm:pt modelId="{A2047A5F-FFB4-42E9-A5EB-E89FCEF5803B}" type="sibTrans" cxnId="{571C3852-29B1-43E4-B50B-334EDDDAFEF4}">
      <dgm:prSet/>
      <dgm:spPr/>
      <dgm:t>
        <a:bodyPr/>
        <a:lstStyle/>
        <a:p>
          <a:endParaRPr lang="fr-FR"/>
        </a:p>
      </dgm:t>
    </dgm:pt>
    <dgm:pt modelId="{8C2A68C7-C927-42BA-8395-221D77A0E6CA}">
      <dgm:prSet phldrT="[Texte]"/>
      <dgm:spPr/>
      <dgm:t>
        <a:bodyPr/>
        <a:lstStyle/>
        <a:p>
          <a:r>
            <a:rPr lang="fr-FR" dirty="0"/>
            <a:t>LED</a:t>
          </a:r>
        </a:p>
      </dgm:t>
    </dgm:pt>
    <dgm:pt modelId="{B8DBB4BA-EFEB-4E84-B46A-62055E696A6E}" type="parTrans" cxnId="{FBD97D4B-81FC-4E2C-AAA3-1F7B17316863}">
      <dgm:prSet/>
      <dgm:spPr/>
      <dgm:t>
        <a:bodyPr/>
        <a:lstStyle/>
        <a:p>
          <a:endParaRPr lang="fr-FR"/>
        </a:p>
      </dgm:t>
    </dgm:pt>
    <dgm:pt modelId="{D4972BB4-7BCA-4D44-B24D-E17437BFB9D7}" type="sibTrans" cxnId="{FBD97D4B-81FC-4E2C-AAA3-1F7B17316863}">
      <dgm:prSet/>
      <dgm:spPr/>
      <dgm:t>
        <a:bodyPr/>
        <a:lstStyle/>
        <a:p>
          <a:endParaRPr lang="fr-FR"/>
        </a:p>
      </dgm:t>
    </dgm:pt>
    <dgm:pt modelId="{DDEDA610-0791-4985-8444-8C7E739278EB}">
      <dgm:prSet phldrT="[Texte]"/>
      <dgm:spPr/>
      <dgm:t>
        <a:bodyPr/>
        <a:lstStyle/>
        <a:p>
          <a:r>
            <a:rPr lang="fr-FR" dirty="0"/>
            <a:t>Eclairage intérieur &amp; électricité spécifique</a:t>
          </a:r>
        </a:p>
      </dgm:t>
    </dgm:pt>
    <dgm:pt modelId="{1CA3AA1C-6F1C-487B-BB34-151FCC99AF90}" type="parTrans" cxnId="{132E3554-F48C-4B46-9A15-1DA87095684D}">
      <dgm:prSet/>
      <dgm:spPr/>
      <dgm:t>
        <a:bodyPr/>
        <a:lstStyle/>
        <a:p>
          <a:endParaRPr lang="fr-FR"/>
        </a:p>
      </dgm:t>
    </dgm:pt>
    <dgm:pt modelId="{C7710CB5-C9FF-41A6-9729-D2FD74F1C96C}" type="sibTrans" cxnId="{132E3554-F48C-4B46-9A15-1DA87095684D}">
      <dgm:prSet/>
      <dgm:spPr/>
      <dgm:t>
        <a:bodyPr/>
        <a:lstStyle/>
        <a:p>
          <a:endParaRPr lang="fr-FR"/>
        </a:p>
      </dgm:t>
    </dgm:pt>
    <dgm:pt modelId="{EA2C7947-BC71-440B-9915-B50BFEE134E1}">
      <dgm:prSet phldrT="[Texte]"/>
      <dgm:spPr/>
      <dgm:t>
        <a:bodyPr/>
        <a:lstStyle/>
        <a:p>
          <a:r>
            <a:rPr lang="fr-FR" dirty="0"/>
            <a:t>LED</a:t>
          </a:r>
        </a:p>
      </dgm:t>
    </dgm:pt>
    <dgm:pt modelId="{24760FAC-DFF3-43BF-B306-877F0E827ECE}" type="parTrans" cxnId="{6423F791-6D30-4CBF-9E2C-A4475797D33C}">
      <dgm:prSet/>
      <dgm:spPr/>
      <dgm:t>
        <a:bodyPr/>
        <a:lstStyle/>
        <a:p>
          <a:endParaRPr lang="fr-FR"/>
        </a:p>
      </dgm:t>
    </dgm:pt>
    <dgm:pt modelId="{077DB0B9-D77C-46D6-8E3A-07945805806D}" type="sibTrans" cxnId="{6423F791-6D30-4CBF-9E2C-A4475797D33C}">
      <dgm:prSet/>
      <dgm:spPr/>
      <dgm:t>
        <a:bodyPr/>
        <a:lstStyle/>
        <a:p>
          <a:endParaRPr lang="fr-FR"/>
        </a:p>
      </dgm:t>
    </dgm:pt>
    <dgm:pt modelId="{B615120F-C8C7-47DD-9C6E-4C9DA564DC27}">
      <dgm:prSet phldrT="[Texte]"/>
      <dgm:spPr/>
      <dgm:t>
        <a:bodyPr/>
        <a:lstStyle/>
        <a:p>
          <a:r>
            <a:rPr lang="fr-FR" dirty="0"/>
            <a:t>Outils intelligents</a:t>
          </a:r>
        </a:p>
      </dgm:t>
    </dgm:pt>
    <dgm:pt modelId="{F849351F-2EB4-4A59-90B5-4533C4E4DD25}" type="parTrans" cxnId="{619E4BBB-9015-4199-A81B-B1595D3BDED9}">
      <dgm:prSet/>
      <dgm:spPr/>
      <dgm:t>
        <a:bodyPr/>
        <a:lstStyle/>
        <a:p>
          <a:endParaRPr lang="fr-FR"/>
        </a:p>
      </dgm:t>
    </dgm:pt>
    <dgm:pt modelId="{16448758-6C10-476A-8020-B2E8172C1B72}" type="sibTrans" cxnId="{619E4BBB-9015-4199-A81B-B1595D3BDED9}">
      <dgm:prSet/>
      <dgm:spPr/>
      <dgm:t>
        <a:bodyPr/>
        <a:lstStyle/>
        <a:p>
          <a:endParaRPr lang="fr-FR"/>
        </a:p>
      </dgm:t>
    </dgm:pt>
    <dgm:pt modelId="{F22C51E0-70CD-43E7-8C37-15521DD4A80C}">
      <dgm:prSet phldrT="[Texte]"/>
      <dgm:spPr/>
      <dgm:t>
        <a:bodyPr/>
        <a:lstStyle/>
        <a:p>
          <a:r>
            <a:rPr lang="fr-FR" dirty="0"/>
            <a:t>Outils intelligents</a:t>
          </a:r>
        </a:p>
      </dgm:t>
    </dgm:pt>
    <dgm:pt modelId="{59B97C3F-D3F2-4CC2-BEC6-B88A1EC1DA9B}" type="parTrans" cxnId="{EC8BC0C7-7213-449C-ABDB-450E7F6251F3}">
      <dgm:prSet/>
      <dgm:spPr/>
      <dgm:t>
        <a:bodyPr/>
        <a:lstStyle/>
        <a:p>
          <a:endParaRPr lang="fr-FR"/>
        </a:p>
      </dgm:t>
    </dgm:pt>
    <dgm:pt modelId="{D791B88D-4CBD-4B5E-9144-70F1D57A8A92}" type="sibTrans" cxnId="{EC8BC0C7-7213-449C-ABDB-450E7F6251F3}">
      <dgm:prSet/>
      <dgm:spPr/>
      <dgm:t>
        <a:bodyPr/>
        <a:lstStyle/>
        <a:p>
          <a:endParaRPr lang="fr-FR"/>
        </a:p>
      </dgm:t>
    </dgm:pt>
    <dgm:pt modelId="{FC68BCB3-95BA-4803-AD9D-925A1DAF220A}">
      <dgm:prSet phldrT="[Texte]"/>
      <dgm:spPr/>
      <dgm:t>
        <a:bodyPr/>
        <a:lstStyle/>
        <a:p>
          <a:r>
            <a:rPr lang="fr-FR" dirty="0"/>
            <a:t>Energie solaire</a:t>
          </a:r>
        </a:p>
      </dgm:t>
    </dgm:pt>
    <dgm:pt modelId="{4C0AAB32-47CB-49A7-AB55-7897B5D61DC3}" type="parTrans" cxnId="{7656D69E-322E-44EC-AD7C-2F802A748D9E}">
      <dgm:prSet/>
      <dgm:spPr/>
      <dgm:t>
        <a:bodyPr/>
        <a:lstStyle/>
        <a:p>
          <a:endParaRPr lang="fr-FR"/>
        </a:p>
      </dgm:t>
    </dgm:pt>
    <dgm:pt modelId="{4C427AEA-198F-4E73-AFBE-061171273040}" type="sibTrans" cxnId="{7656D69E-322E-44EC-AD7C-2F802A748D9E}">
      <dgm:prSet/>
      <dgm:spPr/>
      <dgm:t>
        <a:bodyPr/>
        <a:lstStyle/>
        <a:p>
          <a:endParaRPr lang="fr-FR"/>
        </a:p>
      </dgm:t>
    </dgm:pt>
    <dgm:pt modelId="{B1C55F85-EB0A-4DB9-A764-433855464606}">
      <dgm:prSet phldrT="[Texte]"/>
      <dgm:spPr/>
      <dgm:t>
        <a:bodyPr/>
        <a:lstStyle/>
        <a:p>
          <a:r>
            <a:rPr lang="fr-FR" dirty="0"/>
            <a:t>Abaissement</a:t>
          </a:r>
        </a:p>
      </dgm:t>
    </dgm:pt>
    <dgm:pt modelId="{1B70BEE4-F80E-4463-9BE7-5C813DAAC3C2}" type="parTrans" cxnId="{1A55526D-4BE3-42A2-82F2-F143FEA12A0F}">
      <dgm:prSet/>
      <dgm:spPr/>
      <dgm:t>
        <a:bodyPr/>
        <a:lstStyle/>
        <a:p>
          <a:endParaRPr lang="fr-FR"/>
        </a:p>
      </dgm:t>
    </dgm:pt>
    <dgm:pt modelId="{25E6415C-838B-43E1-9C4D-64639CA630E5}" type="sibTrans" cxnId="{1A55526D-4BE3-42A2-82F2-F143FEA12A0F}">
      <dgm:prSet/>
      <dgm:spPr/>
      <dgm:t>
        <a:bodyPr/>
        <a:lstStyle/>
        <a:p>
          <a:endParaRPr lang="fr-FR"/>
        </a:p>
      </dgm:t>
    </dgm:pt>
    <dgm:pt modelId="{F3C62AE1-D949-4CA1-A58B-68A509576F1B}">
      <dgm:prSet phldrT="[Texte]"/>
      <dgm:spPr/>
      <dgm:t>
        <a:bodyPr/>
        <a:lstStyle/>
        <a:p>
          <a:r>
            <a:rPr lang="fr-FR" dirty="0"/>
            <a:t>Extinction nocturne</a:t>
          </a:r>
        </a:p>
      </dgm:t>
    </dgm:pt>
    <dgm:pt modelId="{D4AC7AFF-E819-4B3E-B887-EC3785A84426}" type="parTrans" cxnId="{A0AC6F0D-9470-4085-AAA5-531128E5B55E}">
      <dgm:prSet/>
      <dgm:spPr/>
      <dgm:t>
        <a:bodyPr/>
        <a:lstStyle/>
        <a:p>
          <a:endParaRPr lang="fr-FR"/>
        </a:p>
      </dgm:t>
    </dgm:pt>
    <dgm:pt modelId="{71498740-6EEB-4036-A815-51B42B37FB83}" type="sibTrans" cxnId="{A0AC6F0D-9470-4085-AAA5-531128E5B55E}">
      <dgm:prSet/>
      <dgm:spPr/>
      <dgm:t>
        <a:bodyPr/>
        <a:lstStyle/>
        <a:p>
          <a:endParaRPr lang="fr-FR"/>
        </a:p>
      </dgm:t>
    </dgm:pt>
    <dgm:pt modelId="{C628BB2D-E2F9-480D-A229-94B6EA1B25A3}">
      <dgm:prSet phldrT="[Texte]"/>
      <dgm:spPr/>
      <dgm:t>
        <a:bodyPr/>
        <a:lstStyle/>
        <a:p>
          <a:r>
            <a:rPr lang="fr-FR" dirty="0"/>
            <a:t>Interrupteurs de prises</a:t>
          </a:r>
        </a:p>
      </dgm:t>
    </dgm:pt>
    <dgm:pt modelId="{54214555-6781-4B29-BEFB-7C1D4925284B}" type="parTrans" cxnId="{EC02089F-BF19-47EB-BB99-8311031EC409}">
      <dgm:prSet/>
      <dgm:spPr/>
      <dgm:t>
        <a:bodyPr/>
        <a:lstStyle/>
        <a:p>
          <a:endParaRPr lang="fr-FR"/>
        </a:p>
      </dgm:t>
    </dgm:pt>
    <dgm:pt modelId="{B1A03B88-3475-4F0B-8E1E-D43927A285C3}" type="sibTrans" cxnId="{EC02089F-BF19-47EB-BB99-8311031EC409}">
      <dgm:prSet/>
      <dgm:spPr/>
      <dgm:t>
        <a:bodyPr/>
        <a:lstStyle/>
        <a:p>
          <a:endParaRPr lang="fr-FR"/>
        </a:p>
      </dgm:t>
    </dgm:pt>
    <dgm:pt modelId="{27613A25-5F9C-4529-BCDA-BC04822A3FDA}">
      <dgm:prSet/>
      <dgm:spPr/>
      <dgm:t>
        <a:bodyPr/>
        <a:lstStyle/>
        <a:p>
          <a:r>
            <a:rPr lang="fr-FR" dirty="0"/>
            <a:t>Consos de chaud / froid &amp; ventilation</a:t>
          </a:r>
        </a:p>
      </dgm:t>
    </dgm:pt>
    <dgm:pt modelId="{403AF095-E1B5-4648-88FA-8A594BFFC7BD}" type="parTrans" cxnId="{F6372144-6BE6-48E6-8C5C-5A96735C3D19}">
      <dgm:prSet/>
      <dgm:spPr/>
      <dgm:t>
        <a:bodyPr/>
        <a:lstStyle/>
        <a:p>
          <a:endParaRPr lang="fr-FR"/>
        </a:p>
      </dgm:t>
    </dgm:pt>
    <dgm:pt modelId="{E6443F18-A97F-49E0-AA5F-0E24C98F3DE8}" type="sibTrans" cxnId="{F6372144-6BE6-48E6-8C5C-5A96735C3D19}">
      <dgm:prSet/>
      <dgm:spPr/>
      <dgm:t>
        <a:bodyPr/>
        <a:lstStyle/>
        <a:p>
          <a:endParaRPr lang="fr-FR"/>
        </a:p>
      </dgm:t>
    </dgm:pt>
    <dgm:pt modelId="{0D97DC6B-14C1-4937-9629-5E3B6C8CEA03}">
      <dgm:prSet/>
      <dgm:spPr/>
      <dgm:t>
        <a:bodyPr/>
        <a:lstStyle/>
        <a:p>
          <a:r>
            <a:rPr lang="fr-FR" dirty="0"/>
            <a:t>Systèmes plus performants (PAC…)</a:t>
          </a:r>
        </a:p>
      </dgm:t>
    </dgm:pt>
    <dgm:pt modelId="{061BD7CC-E055-451F-99AA-0DE6F98B0EF2}" type="parTrans" cxnId="{AA62383C-0DED-48FE-A643-E72D61BC9779}">
      <dgm:prSet/>
      <dgm:spPr/>
      <dgm:t>
        <a:bodyPr/>
        <a:lstStyle/>
        <a:p>
          <a:endParaRPr lang="fr-FR"/>
        </a:p>
      </dgm:t>
    </dgm:pt>
    <dgm:pt modelId="{3345D2D3-B1A9-489B-957A-CC33B5CF8593}" type="sibTrans" cxnId="{AA62383C-0DED-48FE-A643-E72D61BC9779}">
      <dgm:prSet/>
      <dgm:spPr/>
      <dgm:t>
        <a:bodyPr/>
        <a:lstStyle/>
        <a:p>
          <a:endParaRPr lang="fr-FR"/>
        </a:p>
      </dgm:t>
    </dgm:pt>
    <dgm:pt modelId="{BEE07795-E810-4B5A-83AA-8EA41DE43E75}">
      <dgm:prSet/>
      <dgm:spPr/>
      <dgm:t>
        <a:bodyPr/>
        <a:lstStyle/>
        <a:p>
          <a:r>
            <a:rPr lang="fr-FR" dirty="0"/>
            <a:t>Régulation</a:t>
          </a:r>
        </a:p>
      </dgm:t>
    </dgm:pt>
    <dgm:pt modelId="{9746B15C-CACF-46F8-9E7B-B3842F9F8B25}" type="parTrans" cxnId="{C6CF27DB-FBA4-4542-B3D7-367D4962EFA1}">
      <dgm:prSet/>
      <dgm:spPr/>
      <dgm:t>
        <a:bodyPr/>
        <a:lstStyle/>
        <a:p>
          <a:endParaRPr lang="fr-FR"/>
        </a:p>
      </dgm:t>
    </dgm:pt>
    <dgm:pt modelId="{F93EBBFD-D88C-40BD-A430-889641E3EF60}" type="sibTrans" cxnId="{C6CF27DB-FBA4-4542-B3D7-367D4962EFA1}">
      <dgm:prSet/>
      <dgm:spPr/>
      <dgm:t>
        <a:bodyPr/>
        <a:lstStyle/>
        <a:p>
          <a:endParaRPr lang="fr-FR"/>
        </a:p>
      </dgm:t>
    </dgm:pt>
    <dgm:pt modelId="{EB234718-4423-4FEA-8E15-38C590FDEA38}">
      <dgm:prSet/>
      <dgm:spPr/>
      <dgm:t>
        <a:bodyPr/>
        <a:lstStyle/>
        <a:p>
          <a:r>
            <a:rPr lang="fr-FR" dirty="0"/>
            <a:t>Production ENR</a:t>
          </a:r>
        </a:p>
      </dgm:t>
    </dgm:pt>
    <dgm:pt modelId="{9D236F67-5362-4086-9441-3538422D4EED}" type="parTrans" cxnId="{972A613F-C0EE-40BA-B6BF-1253A9D95FF7}">
      <dgm:prSet/>
      <dgm:spPr/>
      <dgm:t>
        <a:bodyPr/>
        <a:lstStyle/>
        <a:p>
          <a:endParaRPr lang="fr-FR"/>
        </a:p>
      </dgm:t>
    </dgm:pt>
    <dgm:pt modelId="{1D5E2273-DB35-499E-ACD8-4046EFA229C6}" type="sibTrans" cxnId="{972A613F-C0EE-40BA-B6BF-1253A9D95FF7}">
      <dgm:prSet/>
      <dgm:spPr/>
      <dgm:t>
        <a:bodyPr/>
        <a:lstStyle/>
        <a:p>
          <a:endParaRPr lang="fr-FR"/>
        </a:p>
      </dgm:t>
    </dgm:pt>
    <dgm:pt modelId="{74F0CAA0-0DA3-4256-AD59-7DCD958EE8E4}">
      <dgm:prSet phldrT="[Texte]"/>
      <dgm:spPr/>
      <dgm:t>
        <a:bodyPr/>
        <a:lstStyle/>
        <a:p>
          <a:r>
            <a:rPr lang="fr-FR" dirty="0"/>
            <a:t>Production ENR</a:t>
          </a:r>
        </a:p>
      </dgm:t>
    </dgm:pt>
    <dgm:pt modelId="{AFA147FD-DEC1-4DF5-A5A7-F98D439BBF5F}" type="parTrans" cxnId="{B0FB7C8C-3758-4FFE-95BD-3C72FA6ABFD3}">
      <dgm:prSet/>
      <dgm:spPr/>
      <dgm:t>
        <a:bodyPr/>
        <a:lstStyle/>
        <a:p>
          <a:endParaRPr lang="fr-FR"/>
        </a:p>
      </dgm:t>
    </dgm:pt>
    <dgm:pt modelId="{3BC0A28C-DAC0-4757-BE58-858C4DA30950}" type="sibTrans" cxnId="{B0FB7C8C-3758-4FFE-95BD-3C72FA6ABFD3}">
      <dgm:prSet/>
      <dgm:spPr/>
      <dgm:t>
        <a:bodyPr/>
        <a:lstStyle/>
        <a:p>
          <a:endParaRPr lang="fr-FR"/>
        </a:p>
      </dgm:t>
    </dgm:pt>
    <dgm:pt modelId="{749E6B09-9D73-4B34-96D2-00443149AF47}">
      <dgm:prSet/>
      <dgm:spPr/>
      <dgm:t>
        <a:bodyPr/>
        <a:lstStyle/>
        <a:p>
          <a:r>
            <a:rPr lang="fr-FR" dirty="0"/>
            <a:t>Mobilité</a:t>
          </a:r>
        </a:p>
      </dgm:t>
    </dgm:pt>
    <dgm:pt modelId="{15B1AEEE-26FB-45E9-AD19-86701E2D3A3D}" type="parTrans" cxnId="{2315B325-CE06-4B57-B2DC-281047178BCD}">
      <dgm:prSet/>
      <dgm:spPr/>
      <dgm:t>
        <a:bodyPr/>
        <a:lstStyle/>
        <a:p>
          <a:endParaRPr lang="fr-FR"/>
        </a:p>
      </dgm:t>
    </dgm:pt>
    <dgm:pt modelId="{87B2D994-DA80-4D9C-9066-0ED0BCF00E64}" type="sibTrans" cxnId="{2315B325-CE06-4B57-B2DC-281047178BCD}">
      <dgm:prSet/>
      <dgm:spPr/>
      <dgm:t>
        <a:bodyPr/>
        <a:lstStyle/>
        <a:p>
          <a:endParaRPr lang="fr-FR"/>
        </a:p>
      </dgm:t>
    </dgm:pt>
    <dgm:pt modelId="{8FDA9655-C813-414C-8A63-951CE865FBE5}">
      <dgm:prSet/>
      <dgm:spPr/>
      <dgm:t>
        <a:bodyPr/>
        <a:lstStyle/>
        <a:p>
          <a:r>
            <a:rPr lang="fr-FR" dirty="0" err="1"/>
            <a:t>Remplac</a:t>
          </a:r>
          <a:r>
            <a:rPr lang="fr-FR" dirty="0"/>
            <a:t>. de véhicules :   1/ par des véhicules plus performants   2/ par des vélos électriques</a:t>
          </a:r>
        </a:p>
      </dgm:t>
    </dgm:pt>
    <dgm:pt modelId="{0A20C515-2AF2-4D09-BA6D-B17BEC2930D4}" type="parTrans" cxnId="{F120D518-422B-428C-B2D6-E8EA5CEE8E8F}">
      <dgm:prSet/>
      <dgm:spPr/>
      <dgm:t>
        <a:bodyPr/>
        <a:lstStyle/>
        <a:p>
          <a:endParaRPr lang="fr-FR"/>
        </a:p>
      </dgm:t>
    </dgm:pt>
    <dgm:pt modelId="{A16102F7-8B63-4CA6-8251-55B8BEBB1025}" type="sibTrans" cxnId="{F120D518-422B-428C-B2D6-E8EA5CEE8E8F}">
      <dgm:prSet/>
      <dgm:spPr/>
      <dgm:t>
        <a:bodyPr/>
        <a:lstStyle/>
        <a:p>
          <a:endParaRPr lang="fr-FR"/>
        </a:p>
      </dgm:t>
    </dgm:pt>
    <dgm:pt modelId="{74A4CACC-6022-4023-B3F4-F6D2D784C809}">
      <dgm:prSet/>
      <dgm:spPr/>
      <dgm:t>
        <a:bodyPr/>
        <a:lstStyle/>
        <a:p>
          <a:r>
            <a:rPr lang="fr-FR" dirty="0"/>
            <a:t>Isolation toiture, murs, canalisations</a:t>
          </a:r>
        </a:p>
      </dgm:t>
    </dgm:pt>
    <dgm:pt modelId="{B21A14F8-4B74-4909-B465-F90F5FBD17AC}" type="parTrans" cxnId="{C7B3C46C-8CB4-4155-BD15-542C42423F98}">
      <dgm:prSet/>
      <dgm:spPr/>
      <dgm:t>
        <a:bodyPr/>
        <a:lstStyle/>
        <a:p>
          <a:endParaRPr lang="fr-FR"/>
        </a:p>
      </dgm:t>
    </dgm:pt>
    <dgm:pt modelId="{9F5FCA54-AF90-40BD-9234-2E8AE1908A4E}" type="sibTrans" cxnId="{C7B3C46C-8CB4-4155-BD15-542C42423F98}">
      <dgm:prSet/>
      <dgm:spPr/>
      <dgm:t>
        <a:bodyPr/>
        <a:lstStyle/>
        <a:p>
          <a:endParaRPr lang="fr-FR"/>
        </a:p>
      </dgm:t>
    </dgm:pt>
    <dgm:pt modelId="{ACA8CDD3-8BB6-48BA-BF5D-36F3B68CF794}">
      <dgm:prSet/>
      <dgm:spPr/>
      <dgm:t>
        <a:bodyPr/>
        <a:lstStyle/>
        <a:p>
          <a:r>
            <a:rPr lang="fr-FR" dirty="0"/>
            <a:t>Menuiseries</a:t>
          </a:r>
        </a:p>
      </dgm:t>
    </dgm:pt>
    <dgm:pt modelId="{05006452-B012-40CE-A7A9-8E1CB0B2E5F4}" type="parTrans" cxnId="{21267E63-BC38-4BCF-AE81-B8BDDFDB1C54}">
      <dgm:prSet/>
      <dgm:spPr/>
      <dgm:t>
        <a:bodyPr/>
        <a:lstStyle/>
        <a:p>
          <a:endParaRPr lang="fr-FR"/>
        </a:p>
      </dgm:t>
    </dgm:pt>
    <dgm:pt modelId="{6AD4D499-F775-47F1-8EFE-269341B7342C}" type="sibTrans" cxnId="{21267E63-BC38-4BCF-AE81-B8BDDFDB1C54}">
      <dgm:prSet/>
      <dgm:spPr/>
      <dgm:t>
        <a:bodyPr/>
        <a:lstStyle/>
        <a:p>
          <a:endParaRPr lang="fr-FR"/>
        </a:p>
      </dgm:t>
    </dgm:pt>
    <dgm:pt modelId="{18A87254-5854-4C74-BD48-115A15B70FFC}">
      <dgm:prSet/>
      <dgm:spPr/>
      <dgm:t>
        <a:bodyPr/>
        <a:lstStyle/>
        <a:p>
          <a:r>
            <a:rPr lang="fr-FR" dirty="0"/>
            <a:t>Protections solaires</a:t>
          </a:r>
        </a:p>
      </dgm:t>
    </dgm:pt>
    <dgm:pt modelId="{ADC72573-D353-4939-8754-DD2CEC33B323}" type="parTrans" cxnId="{78B1123F-9536-4256-8A86-72E6A5DF0AE4}">
      <dgm:prSet/>
      <dgm:spPr/>
      <dgm:t>
        <a:bodyPr/>
        <a:lstStyle/>
        <a:p>
          <a:endParaRPr lang="fr-FR"/>
        </a:p>
      </dgm:t>
    </dgm:pt>
    <dgm:pt modelId="{14A4763A-A88B-47CA-B2EE-F829616A0B41}" type="sibTrans" cxnId="{78B1123F-9536-4256-8A86-72E6A5DF0AE4}">
      <dgm:prSet/>
      <dgm:spPr/>
      <dgm:t>
        <a:bodyPr/>
        <a:lstStyle/>
        <a:p>
          <a:endParaRPr lang="fr-FR"/>
        </a:p>
      </dgm:t>
    </dgm:pt>
    <dgm:pt modelId="{1C384000-1B01-4804-86AB-F8F318FAE33A}">
      <dgm:prSet/>
      <dgm:spPr/>
      <dgm:t>
        <a:bodyPr/>
        <a:lstStyle/>
        <a:p>
          <a:r>
            <a:rPr lang="fr-FR" dirty="0"/>
            <a:t>Consos d’eau</a:t>
          </a:r>
        </a:p>
      </dgm:t>
    </dgm:pt>
    <dgm:pt modelId="{13873129-3510-4E38-8E34-A1D918A9841C}" type="parTrans" cxnId="{2DD692E1-3EA2-49A0-BB70-22D4D4393EC1}">
      <dgm:prSet/>
      <dgm:spPr/>
      <dgm:t>
        <a:bodyPr/>
        <a:lstStyle/>
        <a:p>
          <a:endParaRPr lang="fr-FR"/>
        </a:p>
      </dgm:t>
    </dgm:pt>
    <dgm:pt modelId="{8FC8DC45-39C7-494C-A77C-ED5BB50EB8CE}" type="sibTrans" cxnId="{2DD692E1-3EA2-49A0-BB70-22D4D4393EC1}">
      <dgm:prSet/>
      <dgm:spPr/>
      <dgm:t>
        <a:bodyPr/>
        <a:lstStyle/>
        <a:p>
          <a:endParaRPr lang="fr-FR"/>
        </a:p>
      </dgm:t>
    </dgm:pt>
    <dgm:pt modelId="{5A72F088-08D7-4AAC-84B2-0593D10E2A1A}">
      <dgm:prSet/>
      <dgm:spPr/>
      <dgm:t>
        <a:bodyPr/>
        <a:lstStyle/>
        <a:p>
          <a:r>
            <a:rPr lang="fr-FR" dirty="0"/>
            <a:t>Recherche de fuites et réparation</a:t>
          </a:r>
        </a:p>
      </dgm:t>
    </dgm:pt>
    <dgm:pt modelId="{644D5567-6308-45BD-A922-E5407B8D6CD4}" type="parTrans" cxnId="{0032D84B-8375-4344-8FC0-DD4D3BFC4593}">
      <dgm:prSet/>
      <dgm:spPr/>
      <dgm:t>
        <a:bodyPr/>
        <a:lstStyle/>
        <a:p>
          <a:endParaRPr lang="fr-FR"/>
        </a:p>
      </dgm:t>
    </dgm:pt>
    <dgm:pt modelId="{35C09787-CCB4-4E4D-8C53-358F83B91867}" type="sibTrans" cxnId="{0032D84B-8375-4344-8FC0-DD4D3BFC4593}">
      <dgm:prSet/>
      <dgm:spPr/>
      <dgm:t>
        <a:bodyPr/>
        <a:lstStyle/>
        <a:p>
          <a:endParaRPr lang="fr-FR"/>
        </a:p>
      </dgm:t>
    </dgm:pt>
    <dgm:pt modelId="{2992F76F-F019-4295-8420-7383CD23187A}">
      <dgm:prSet/>
      <dgm:spPr/>
      <dgm:t>
        <a:bodyPr/>
        <a:lstStyle/>
        <a:p>
          <a:r>
            <a:rPr lang="fr-FR" dirty="0"/>
            <a:t>Systèmes économes (mousseurs, </a:t>
          </a:r>
          <a:r>
            <a:rPr lang="fr-FR" dirty="0" err="1"/>
            <a:t>etc</a:t>
          </a:r>
          <a:r>
            <a:rPr lang="fr-FR" dirty="0"/>
            <a:t>)</a:t>
          </a:r>
        </a:p>
      </dgm:t>
    </dgm:pt>
    <dgm:pt modelId="{39C8A6CB-76D6-411C-9EB7-971048329D36}" type="parTrans" cxnId="{0EA9FE9A-01E8-4C89-AAEF-959C28FAF67F}">
      <dgm:prSet/>
      <dgm:spPr/>
      <dgm:t>
        <a:bodyPr/>
        <a:lstStyle/>
        <a:p>
          <a:endParaRPr lang="fr-FR"/>
        </a:p>
      </dgm:t>
    </dgm:pt>
    <dgm:pt modelId="{DECCA6A1-232F-4451-BBC6-EB7A15025F3A}" type="sibTrans" cxnId="{0EA9FE9A-01E8-4C89-AAEF-959C28FAF67F}">
      <dgm:prSet/>
      <dgm:spPr/>
      <dgm:t>
        <a:bodyPr/>
        <a:lstStyle/>
        <a:p>
          <a:endParaRPr lang="fr-FR"/>
        </a:p>
      </dgm:t>
    </dgm:pt>
    <dgm:pt modelId="{6A9BF272-00EA-4AF3-B718-174A7A5CCF8B}">
      <dgm:prSet/>
      <dgm:spPr/>
      <dgm:t>
        <a:bodyPr/>
        <a:lstStyle/>
        <a:p>
          <a:r>
            <a:rPr lang="fr-FR" dirty="0"/>
            <a:t>Récupération d’eau de pluie</a:t>
          </a:r>
        </a:p>
      </dgm:t>
    </dgm:pt>
    <dgm:pt modelId="{E33F8407-2523-4BA9-9980-69E1E1A484BB}" type="parTrans" cxnId="{79F6E316-3192-4C35-A45A-78D049AC0D53}">
      <dgm:prSet/>
      <dgm:spPr/>
      <dgm:t>
        <a:bodyPr/>
        <a:lstStyle/>
        <a:p>
          <a:endParaRPr lang="fr-FR"/>
        </a:p>
      </dgm:t>
    </dgm:pt>
    <dgm:pt modelId="{A2F51A45-BF2A-422E-823B-5B37CB97D903}" type="sibTrans" cxnId="{79F6E316-3192-4C35-A45A-78D049AC0D53}">
      <dgm:prSet/>
      <dgm:spPr/>
      <dgm:t>
        <a:bodyPr/>
        <a:lstStyle/>
        <a:p>
          <a:endParaRPr lang="fr-FR"/>
        </a:p>
      </dgm:t>
    </dgm:pt>
    <dgm:pt modelId="{6A30B910-D20E-406A-B322-D93E2B0F710C}">
      <dgm:prSet/>
      <dgm:spPr/>
      <dgm:t>
        <a:bodyPr/>
        <a:lstStyle/>
        <a:p>
          <a:r>
            <a:rPr lang="fr-FR" dirty="0"/>
            <a:t>Etc.</a:t>
          </a:r>
        </a:p>
      </dgm:t>
    </dgm:pt>
    <dgm:pt modelId="{76845DB6-7C24-4057-85AD-0F7A95F9076A}" type="parTrans" cxnId="{6391AB3D-34F7-4981-8751-F35DAA205F37}">
      <dgm:prSet/>
      <dgm:spPr/>
      <dgm:t>
        <a:bodyPr/>
        <a:lstStyle/>
        <a:p>
          <a:endParaRPr lang="fr-FR"/>
        </a:p>
      </dgm:t>
    </dgm:pt>
    <dgm:pt modelId="{33A8ECF3-F9AD-48ED-A75F-6D1AE1029857}" type="sibTrans" cxnId="{6391AB3D-34F7-4981-8751-F35DAA205F37}">
      <dgm:prSet/>
      <dgm:spPr/>
      <dgm:t>
        <a:bodyPr/>
        <a:lstStyle/>
        <a:p>
          <a:endParaRPr lang="fr-FR"/>
        </a:p>
      </dgm:t>
    </dgm:pt>
    <dgm:pt modelId="{5D8E4DD3-7BE9-4C68-BDCA-8AB12D3436E6}" type="pres">
      <dgm:prSet presAssocID="{B0279E51-A116-49F0-8196-F419718FD62D}" presName="Name0" presStyleCnt="0">
        <dgm:presLayoutVars>
          <dgm:dir/>
          <dgm:resizeHandles val="exact"/>
        </dgm:presLayoutVars>
      </dgm:prSet>
      <dgm:spPr/>
    </dgm:pt>
    <dgm:pt modelId="{6E09FB26-C18A-4A9A-B2EE-9DCB0BF5E33E}" type="pres">
      <dgm:prSet presAssocID="{353FE040-AD64-4DDE-8FED-9BC037AB66A5}" presName="node" presStyleLbl="node1" presStyleIdx="0" presStyleCnt="5">
        <dgm:presLayoutVars>
          <dgm:bulletEnabled val="1"/>
        </dgm:presLayoutVars>
      </dgm:prSet>
      <dgm:spPr/>
    </dgm:pt>
    <dgm:pt modelId="{54E5FB49-A61F-40B2-94F4-99673913F970}" type="pres">
      <dgm:prSet presAssocID="{A2047A5F-FFB4-42E9-A5EB-E89FCEF5803B}" presName="sibTrans" presStyleCnt="0"/>
      <dgm:spPr/>
    </dgm:pt>
    <dgm:pt modelId="{4F958F9F-45DA-407A-9DD4-FE123C33C98E}" type="pres">
      <dgm:prSet presAssocID="{DDEDA610-0791-4985-8444-8C7E739278EB}" presName="node" presStyleLbl="node1" presStyleIdx="1" presStyleCnt="5">
        <dgm:presLayoutVars>
          <dgm:bulletEnabled val="1"/>
        </dgm:presLayoutVars>
      </dgm:prSet>
      <dgm:spPr/>
    </dgm:pt>
    <dgm:pt modelId="{6AC59BF4-1053-4C18-A2B7-D313EEF7243C}" type="pres">
      <dgm:prSet presAssocID="{C7710CB5-C9FF-41A6-9729-D2FD74F1C96C}" presName="sibTrans" presStyleCnt="0"/>
      <dgm:spPr/>
    </dgm:pt>
    <dgm:pt modelId="{878F7CDA-3962-4FA2-8BA1-9911CB5ABC05}" type="pres">
      <dgm:prSet presAssocID="{27613A25-5F9C-4529-BCDA-BC04822A3FDA}" presName="node" presStyleLbl="node1" presStyleIdx="2" presStyleCnt="5">
        <dgm:presLayoutVars>
          <dgm:bulletEnabled val="1"/>
        </dgm:presLayoutVars>
      </dgm:prSet>
      <dgm:spPr/>
    </dgm:pt>
    <dgm:pt modelId="{5A1D9598-D876-4D88-A9AC-C571E83E5983}" type="pres">
      <dgm:prSet presAssocID="{E6443F18-A97F-49E0-AA5F-0E24C98F3DE8}" presName="sibTrans" presStyleCnt="0"/>
      <dgm:spPr/>
    </dgm:pt>
    <dgm:pt modelId="{4358F97C-EE2C-4031-8620-99BA52E1327C}" type="pres">
      <dgm:prSet presAssocID="{1C384000-1B01-4804-86AB-F8F318FAE33A}" presName="node" presStyleLbl="node1" presStyleIdx="3" presStyleCnt="5">
        <dgm:presLayoutVars>
          <dgm:bulletEnabled val="1"/>
        </dgm:presLayoutVars>
      </dgm:prSet>
      <dgm:spPr/>
    </dgm:pt>
    <dgm:pt modelId="{91A09CF0-6241-42E9-A4FC-1927CDC33645}" type="pres">
      <dgm:prSet presAssocID="{8FC8DC45-39C7-494C-A77C-ED5BB50EB8CE}" presName="sibTrans" presStyleCnt="0"/>
      <dgm:spPr/>
    </dgm:pt>
    <dgm:pt modelId="{FA6D161B-5EFD-463D-866D-6C05EBA26C60}" type="pres">
      <dgm:prSet presAssocID="{749E6B09-9D73-4B34-96D2-00443149AF47}" presName="node" presStyleLbl="node1" presStyleIdx="4" presStyleCnt="5">
        <dgm:presLayoutVars>
          <dgm:bulletEnabled val="1"/>
        </dgm:presLayoutVars>
      </dgm:prSet>
      <dgm:spPr/>
    </dgm:pt>
  </dgm:ptLst>
  <dgm:cxnLst>
    <dgm:cxn modelId="{5A807A07-604E-4D3B-8713-00D783D4F5D0}" type="presOf" srcId="{6A9BF272-00EA-4AF3-B718-174A7A5CCF8B}" destId="{4358F97C-EE2C-4031-8620-99BA52E1327C}" srcOrd="0" destOrd="3" presId="urn:microsoft.com/office/officeart/2005/8/layout/hList6"/>
    <dgm:cxn modelId="{D436930A-BCA1-49FE-90FA-F68FCA827E8F}" type="presOf" srcId="{0D97DC6B-14C1-4937-9629-5E3B6C8CEA03}" destId="{878F7CDA-3962-4FA2-8BA1-9911CB5ABC05}" srcOrd="0" destOrd="1" presId="urn:microsoft.com/office/officeart/2005/8/layout/hList6"/>
    <dgm:cxn modelId="{A0AC6F0D-9470-4085-AAA5-531128E5B55E}" srcId="{353FE040-AD64-4DDE-8FED-9BC037AB66A5}" destId="{F3C62AE1-D949-4CA1-A58B-68A509576F1B}" srcOrd="4" destOrd="0" parTransId="{D4AC7AFF-E819-4B3E-B887-EC3785A84426}" sibTransId="{71498740-6EEB-4036-A815-51B42B37FB83}"/>
    <dgm:cxn modelId="{42BA1B10-45F4-469F-8A7C-058213E68F27}" type="presOf" srcId="{8FDA9655-C813-414C-8A63-951CE865FBE5}" destId="{FA6D161B-5EFD-463D-866D-6C05EBA26C60}" srcOrd="0" destOrd="1" presId="urn:microsoft.com/office/officeart/2005/8/layout/hList6"/>
    <dgm:cxn modelId="{7B7A4E11-CBED-47AA-B10B-CDCBE665EB2E}" type="presOf" srcId="{27613A25-5F9C-4529-BCDA-BC04822A3FDA}" destId="{878F7CDA-3962-4FA2-8BA1-9911CB5ABC05}" srcOrd="0" destOrd="0" presId="urn:microsoft.com/office/officeart/2005/8/layout/hList6"/>
    <dgm:cxn modelId="{614BBA16-EAA9-4C17-A9AF-42B89CDE09F8}" type="presOf" srcId="{74F0CAA0-0DA3-4256-AD59-7DCD958EE8E4}" destId="{4F958F9F-45DA-407A-9DD4-FE123C33C98E}" srcOrd="0" destOrd="4" presId="urn:microsoft.com/office/officeart/2005/8/layout/hList6"/>
    <dgm:cxn modelId="{79F6E316-3192-4C35-A45A-78D049AC0D53}" srcId="{1C384000-1B01-4804-86AB-F8F318FAE33A}" destId="{6A9BF272-00EA-4AF3-B718-174A7A5CCF8B}" srcOrd="2" destOrd="0" parTransId="{E33F8407-2523-4BA9-9980-69E1E1A484BB}" sibTransId="{A2F51A45-BF2A-422E-823B-5B37CB97D903}"/>
    <dgm:cxn modelId="{F120D518-422B-428C-B2D6-E8EA5CEE8E8F}" srcId="{749E6B09-9D73-4B34-96D2-00443149AF47}" destId="{8FDA9655-C813-414C-8A63-951CE865FBE5}" srcOrd="0" destOrd="0" parTransId="{0A20C515-2AF2-4D09-BA6D-B17BEC2930D4}" sibTransId="{A16102F7-8B63-4CA6-8251-55B8BEBB1025}"/>
    <dgm:cxn modelId="{2EB59A1A-90EB-4AC5-A174-74E982428A8E}" type="presOf" srcId="{2992F76F-F019-4295-8420-7383CD23187A}" destId="{4358F97C-EE2C-4031-8620-99BA52E1327C}" srcOrd="0" destOrd="2" presId="urn:microsoft.com/office/officeart/2005/8/layout/hList6"/>
    <dgm:cxn modelId="{2315B325-CE06-4B57-B2DC-281047178BCD}" srcId="{B0279E51-A116-49F0-8196-F419718FD62D}" destId="{749E6B09-9D73-4B34-96D2-00443149AF47}" srcOrd="4" destOrd="0" parTransId="{15B1AEEE-26FB-45E9-AD19-86701E2D3A3D}" sibTransId="{87B2D994-DA80-4D9C-9066-0ED0BCF00E64}"/>
    <dgm:cxn modelId="{5BB6D22D-13A0-486F-A180-011FFA647162}" type="presOf" srcId="{F22C51E0-70CD-43E7-8C37-15521DD4A80C}" destId="{6E09FB26-C18A-4A9A-B2EE-9DCB0BF5E33E}" srcOrd="0" destOrd="2" presId="urn:microsoft.com/office/officeart/2005/8/layout/hList6"/>
    <dgm:cxn modelId="{AADFA635-2F28-45AE-9536-72FF4E171EB8}" type="presOf" srcId="{ACA8CDD3-8BB6-48BA-BF5D-36F3B68CF794}" destId="{878F7CDA-3962-4FA2-8BA1-9911CB5ABC05}" srcOrd="0" destOrd="4" presId="urn:microsoft.com/office/officeart/2005/8/layout/hList6"/>
    <dgm:cxn modelId="{D9F86639-901C-4306-80A4-016837E38612}" type="presOf" srcId="{BEE07795-E810-4B5A-83AA-8EA41DE43E75}" destId="{878F7CDA-3962-4FA2-8BA1-9911CB5ABC05}" srcOrd="0" destOrd="2" presId="urn:microsoft.com/office/officeart/2005/8/layout/hList6"/>
    <dgm:cxn modelId="{AA62383C-0DED-48FE-A643-E72D61BC9779}" srcId="{27613A25-5F9C-4529-BCDA-BC04822A3FDA}" destId="{0D97DC6B-14C1-4937-9629-5E3B6C8CEA03}" srcOrd="0" destOrd="0" parTransId="{061BD7CC-E055-451F-99AA-0DE6F98B0EF2}" sibTransId="{3345D2D3-B1A9-489B-957A-CC33B5CF8593}"/>
    <dgm:cxn modelId="{6391AB3D-34F7-4981-8751-F35DAA205F37}" srcId="{1C384000-1B01-4804-86AB-F8F318FAE33A}" destId="{6A30B910-D20E-406A-B322-D93E2B0F710C}" srcOrd="3" destOrd="0" parTransId="{76845DB6-7C24-4057-85AD-0F7A95F9076A}" sibTransId="{33A8ECF3-F9AD-48ED-A75F-6D1AE1029857}"/>
    <dgm:cxn modelId="{78B1123F-9536-4256-8A86-72E6A5DF0AE4}" srcId="{27613A25-5F9C-4529-BCDA-BC04822A3FDA}" destId="{18A87254-5854-4C74-BD48-115A15B70FFC}" srcOrd="4" destOrd="0" parTransId="{ADC72573-D353-4939-8754-DD2CEC33B323}" sibTransId="{14A4763A-A88B-47CA-B2EE-F829616A0B41}"/>
    <dgm:cxn modelId="{972A613F-C0EE-40BA-B6BF-1253A9D95FF7}" srcId="{27613A25-5F9C-4529-BCDA-BC04822A3FDA}" destId="{EB234718-4423-4FEA-8E15-38C590FDEA38}" srcOrd="5" destOrd="0" parTransId="{9D236F67-5362-4086-9441-3538422D4EED}" sibTransId="{1D5E2273-DB35-499E-ACD8-4046EFA229C6}"/>
    <dgm:cxn modelId="{21267E63-BC38-4BCF-AE81-B8BDDFDB1C54}" srcId="{27613A25-5F9C-4529-BCDA-BC04822A3FDA}" destId="{ACA8CDD3-8BB6-48BA-BF5D-36F3B68CF794}" srcOrd="3" destOrd="0" parTransId="{05006452-B012-40CE-A7A9-8E1CB0B2E5F4}" sibTransId="{6AD4D499-F775-47F1-8EFE-269341B7342C}"/>
    <dgm:cxn modelId="{F6372144-6BE6-48E6-8C5C-5A96735C3D19}" srcId="{B0279E51-A116-49F0-8196-F419718FD62D}" destId="{27613A25-5F9C-4529-BCDA-BC04822A3FDA}" srcOrd="2" destOrd="0" parTransId="{403AF095-E1B5-4648-88FA-8A594BFFC7BD}" sibTransId="{E6443F18-A97F-49E0-AA5F-0E24C98F3DE8}"/>
    <dgm:cxn modelId="{FBD97D4B-81FC-4E2C-AAA3-1F7B17316863}" srcId="{353FE040-AD64-4DDE-8FED-9BC037AB66A5}" destId="{8C2A68C7-C927-42BA-8395-221D77A0E6CA}" srcOrd="0" destOrd="0" parTransId="{B8DBB4BA-EFEB-4E84-B46A-62055E696A6E}" sibTransId="{D4972BB4-7BCA-4D44-B24D-E17437BFB9D7}"/>
    <dgm:cxn modelId="{0032D84B-8375-4344-8FC0-DD4D3BFC4593}" srcId="{1C384000-1B01-4804-86AB-F8F318FAE33A}" destId="{5A72F088-08D7-4AAC-84B2-0593D10E2A1A}" srcOrd="0" destOrd="0" parTransId="{644D5567-6308-45BD-A922-E5407B8D6CD4}" sibTransId="{35C09787-CCB4-4E4D-8C53-358F83B91867}"/>
    <dgm:cxn modelId="{C7B3C46C-8CB4-4155-BD15-542C42423F98}" srcId="{27613A25-5F9C-4529-BCDA-BC04822A3FDA}" destId="{74A4CACC-6022-4023-B3F4-F6D2D784C809}" srcOrd="2" destOrd="0" parTransId="{B21A14F8-4B74-4909-B465-F90F5FBD17AC}" sibTransId="{9F5FCA54-AF90-40BD-9234-2E8AE1908A4E}"/>
    <dgm:cxn modelId="{1A55526D-4BE3-42A2-82F2-F143FEA12A0F}" srcId="{353FE040-AD64-4DDE-8FED-9BC037AB66A5}" destId="{B1C55F85-EB0A-4DB9-A764-433855464606}" srcOrd="3" destOrd="0" parTransId="{1B70BEE4-F80E-4463-9BE7-5C813DAAC3C2}" sibTransId="{25E6415C-838B-43E1-9C4D-64639CA630E5}"/>
    <dgm:cxn modelId="{8782CD6D-87FE-4F59-A40A-1EC224848CCC}" type="presOf" srcId="{B0279E51-A116-49F0-8196-F419718FD62D}" destId="{5D8E4DD3-7BE9-4C68-BDCA-8AB12D3436E6}" srcOrd="0" destOrd="0" presId="urn:microsoft.com/office/officeart/2005/8/layout/hList6"/>
    <dgm:cxn modelId="{BFB85D50-66F2-4847-932B-5C055D46BE4F}" type="presOf" srcId="{8C2A68C7-C927-42BA-8395-221D77A0E6CA}" destId="{6E09FB26-C18A-4A9A-B2EE-9DCB0BF5E33E}" srcOrd="0" destOrd="1" presId="urn:microsoft.com/office/officeart/2005/8/layout/hList6"/>
    <dgm:cxn modelId="{571C3852-29B1-43E4-B50B-334EDDDAFEF4}" srcId="{B0279E51-A116-49F0-8196-F419718FD62D}" destId="{353FE040-AD64-4DDE-8FED-9BC037AB66A5}" srcOrd="0" destOrd="0" parTransId="{F716334E-72AC-4C33-B2B2-A127486579D1}" sibTransId="{A2047A5F-FFB4-42E9-A5EB-E89FCEF5803B}"/>
    <dgm:cxn modelId="{132E3554-F48C-4B46-9A15-1DA87095684D}" srcId="{B0279E51-A116-49F0-8196-F419718FD62D}" destId="{DDEDA610-0791-4985-8444-8C7E739278EB}" srcOrd="1" destOrd="0" parTransId="{1CA3AA1C-6F1C-487B-BB34-151FCC99AF90}" sibTransId="{C7710CB5-C9FF-41A6-9729-D2FD74F1C96C}"/>
    <dgm:cxn modelId="{AEF1A675-828B-40F1-B7B9-FF12E5D9A345}" type="presOf" srcId="{749E6B09-9D73-4B34-96D2-00443149AF47}" destId="{FA6D161B-5EFD-463D-866D-6C05EBA26C60}" srcOrd="0" destOrd="0" presId="urn:microsoft.com/office/officeart/2005/8/layout/hList6"/>
    <dgm:cxn modelId="{F0C22258-A4EE-4A3C-ADCC-D56CF7D0AAA6}" type="presOf" srcId="{18A87254-5854-4C74-BD48-115A15B70FFC}" destId="{878F7CDA-3962-4FA2-8BA1-9911CB5ABC05}" srcOrd="0" destOrd="5" presId="urn:microsoft.com/office/officeart/2005/8/layout/hList6"/>
    <dgm:cxn modelId="{B0FB7C8C-3758-4FFE-95BD-3C72FA6ABFD3}" srcId="{DDEDA610-0791-4985-8444-8C7E739278EB}" destId="{74F0CAA0-0DA3-4256-AD59-7DCD958EE8E4}" srcOrd="3" destOrd="0" parTransId="{AFA147FD-DEC1-4DF5-A5A7-F98D439BBF5F}" sibTransId="{3BC0A28C-DAC0-4757-BE58-858C4DA30950}"/>
    <dgm:cxn modelId="{6423F791-6D30-4CBF-9E2C-A4475797D33C}" srcId="{DDEDA610-0791-4985-8444-8C7E739278EB}" destId="{EA2C7947-BC71-440B-9915-B50BFEE134E1}" srcOrd="0" destOrd="0" parTransId="{24760FAC-DFF3-43BF-B306-877F0E827ECE}" sibTransId="{077DB0B9-D77C-46D6-8E3A-07945805806D}"/>
    <dgm:cxn modelId="{7B6EB59A-B7EB-49AF-82FD-17F81F15A30A}" type="presOf" srcId="{FC68BCB3-95BA-4803-AD9D-925A1DAF220A}" destId="{6E09FB26-C18A-4A9A-B2EE-9DCB0BF5E33E}" srcOrd="0" destOrd="3" presId="urn:microsoft.com/office/officeart/2005/8/layout/hList6"/>
    <dgm:cxn modelId="{0EA9FE9A-01E8-4C89-AAEF-959C28FAF67F}" srcId="{1C384000-1B01-4804-86AB-F8F318FAE33A}" destId="{2992F76F-F019-4295-8420-7383CD23187A}" srcOrd="1" destOrd="0" parTransId="{39C8A6CB-76D6-411C-9EB7-971048329D36}" sibTransId="{DECCA6A1-232F-4451-BBC6-EB7A15025F3A}"/>
    <dgm:cxn modelId="{85E9C29D-A129-4188-831E-DFB401D28B18}" type="presOf" srcId="{EA2C7947-BC71-440B-9915-B50BFEE134E1}" destId="{4F958F9F-45DA-407A-9DD4-FE123C33C98E}" srcOrd="0" destOrd="1" presId="urn:microsoft.com/office/officeart/2005/8/layout/hList6"/>
    <dgm:cxn modelId="{7656D69E-322E-44EC-AD7C-2F802A748D9E}" srcId="{353FE040-AD64-4DDE-8FED-9BC037AB66A5}" destId="{FC68BCB3-95BA-4803-AD9D-925A1DAF220A}" srcOrd="2" destOrd="0" parTransId="{4C0AAB32-47CB-49A7-AB55-7897B5D61DC3}" sibTransId="{4C427AEA-198F-4E73-AFBE-061171273040}"/>
    <dgm:cxn modelId="{EC02089F-BF19-47EB-BB99-8311031EC409}" srcId="{DDEDA610-0791-4985-8444-8C7E739278EB}" destId="{C628BB2D-E2F9-480D-A229-94B6EA1B25A3}" srcOrd="2" destOrd="0" parTransId="{54214555-6781-4B29-BEFB-7C1D4925284B}" sibTransId="{B1A03B88-3475-4F0B-8E1E-D43927A285C3}"/>
    <dgm:cxn modelId="{6BFDFC9F-05E6-4A41-B6B8-E5AC8BA0728E}" type="presOf" srcId="{F3C62AE1-D949-4CA1-A58B-68A509576F1B}" destId="{6E09FB26-C18A-4A9A-B2EE-9DCB0BF5E33E}" srcOrd="0" destOrd="5" presId="urn:microsoft.com/office/officeart/2005/8/layout/hList6"/>
    <dgm:cxn modelId="{C8319EA5-DD1C-43D7-AE1C-899F8FF1A8AB}" type="presOf" srcId="{B1C55F85-EB0A-4DB9-A764-433855464606}" destId="{6E09FB26-C18A-4A9A-B2EE-9DCB0BF5E33E}" srcOrd="0" destOrd="4" presId="urn:microsoft.com/office/officeart/2005/8/layout/hList6"/>
    <dgm:cxn modelId="{8FD6DAAE-9522-41DD-9DE8-C5E2D30B3340}" type="presOf" srcId="{DDEDA610-0791-4985-8444-8C7E739278EB}" destId="{4F958F9F-45DA-407A-9DD4-FE123C33C98E}" srcOrd="0" destOrd="0" presId="urn:microsoft.com/office/officeart/2005/8/layout/hList6"/>
    <dgm:cxn modelId="{063859B1-D33C-4E64-B084-B3D816A278BE}" type="presOf" srcId="{C628BB2D-E2F9-480D-A229-94B6EA1B25A3}" destId="{4F958F9F-45DA-407A-9DD4-FE123C33C98E}" srcOrd="0" destOrd="3" presId="urn:microsoft.com/office/officeart/2005/8/layout/hList6"/>
    <dgm:cxn modelId="{619E4BBB-9015-4199-A81B-B1595D3BDED9}" srcId="{DDEDA610-0791-4985-8444-8C7E739278EB}" destId="{B615120F-C8C7-47DD-9C6E-4C9DA564DC27}" srcOrd="1" destOrd="0" parTransId="{F849351F-2EB4-4A59-90B5-4533C4E4DD25}" sibTransId="{16448758-6C10-476A-8020-B2E8172C1B72}"/>
    <dgm:cxn modelId="{8B93A4BB-660F-4CC4-9D20-5A2836057195}" type="presOf" srcId="{1C384000-1B01-4804-86AB-F8F318FAE33A}" destId="{4358F97C-EE2C-4031-8620-99BA52E1327C}" srcOrd="0" destOrd="0" presId="urn:microsoft.com/office/officeart/2005/8/layout/hList6"/>
    <dgm:cxn modelId="{D680B0C3-344C-47E6-83AD-718236EB216B}" type="presOf" srcId="{EB234718-4423-4FEA-8E15-38C590FDEA38}" destId="{878F7CDA-3962-4FA2-8BA1-9911CB5ABC05}" srcOrd="0" destOrd="6" presId="urn:microsoft.com/office/officeart/2005/8/layout/hList6"/>
    <dgm:cxn modelId="{EC8BC0C7-7213-449C-ABDB-450E7F6251F3}" srcId="{353FE040-AD64-4DDE-8FED-9BC037AB66A5}" destId="{F22C51E0-70CD-43E7-8C37-15521DD4A80C}" srcOrd="1" destOrd="0" parTransId="{59B97C3F-D3F2-4CC2-BEC6-B88A1EC1DA9B}" sibTransId="{D791B88D-4CBD-4B5E-9144-70F1D57A8A92}"/>
    <dgm:cxn modelId="{15DF5ACA-2BBC-4F1B-BEA8-957DF42835CB}" type="presOf" srcId="{5A72F088-08D7-4AAC-84B2-0593D10E2A1A}" destId="{4358F97C-EE2C-4031-8620-99BA52E1327C}" srcOrd="0" destOrd="1" presId="urn:microsoft.com/office/officeart/2005/8/layout/hList6"/>
    <dgm:cxn modelId="{C6CF27DB-FBA4-4542-B3D7-367D4962EFA1}" srcId="{27613A25-5F9C-4529-BCDA-BC04822A3FDA}" destId="{BEE07795-E810-4B5A-83AA-8EA41DE43E75}" srcOrd="1" destOrd="0" parTransId="{9746B15C-CACF-46F8-9E7B-B3842F9F8B25}" sibTransId="{F93EBBFD-D88C-40BD-A430-889641E3EF60}"/>
    <dgm:cxn modelId="{2DD692E1-3EA2-49A0-BB70-22D4D4393EC1}" srcId="{B0279E51-A116-49F0-8196-F419718FD62D}" destId="{1C384000-1B01-4804-86AB-F8F318FAE33A}" srcOrd="3" destOrd="0" parTransId="{13873129-3510-4E38-8E34-A1D918A9841C}" sibTransId="{8FC8DC45-39C7-494C-A77C-ED5BB50EB8CE}"/>
    <dgm:cxn modelId="{218870E5-A87E-45CA-91ED-C5EB5B1893AA}" type="presOf" srcId="{74A4CACC-6022-4023-B3F4-F6D2D784C809}" destId="{878F7CDA-3962-4FA2-8BA1-9911CB5ABC05}" srcOrd="0" destOrd="3" presId="urn:microsoft.com/office/officeart/2005/8/layout/hList6"/>
    <dgm:cxn modelId="{1DB8BFF5-6CD1-4028-963E-D64E0ED20FE7}" type="presOf" srcId="{353FE040-AD64-4DDE-8FED-9BC037AB66A5}" destId="{6E09FB26-C18A-4A9A-B2EE-9DCB0BF5E33E}" srcOrd="0" destOrd="0" presId="urn:microsoft.com/office/officeart/2005/8/layout/hList6"/>
    <dgm:cxn modelId="{E31CCFFD-DA67-471F-A20B-64F6221EAC70}" type="presOf" srcId="{B615120F-C8C7-47DD-9C6E-4C9DA564DC27}" destId="{4F958F9F-45DA-407A-9DD4-FE123C33C98E}" srcOrd="0" destOrd="2" presId="urn:microsoft.com/office/officeart/2005/8/layout/hList6"/>
    <dgm:cxn modelId="{FFEC79FF-2D52-4E85-9D53-F8D1A1B9DE03}" type="presOf" srcId="{6A30B910-D20E-406A-B322-D93E2B0F710C}" destId="{4358F97C-EE2C-4031-8620-99BA52E1327C}" srcOrd="0" destOrd="4" presId="urn:microsoft.com/office/officeart/2005/8/layout/hList6"/>
    <dgm:cxn modelId="{4D1773F5-519A-49BE-9233-AF57248D1547}" type="presParOf" srcId="{5D8E4DD3-7BE9-4C68-BDCA-8AB12D3436E6}" destId="{6E09FB26-C18A-4A9A-B2EE-9DCB0BF5E33E}" srcOrd="0" destOrd="0" presId="urn:microsoft.com/office/officeart/2005/8/layout/hList6"/>
    <dgm:cxn modelId="{FC9E831A-353E-482B-BB68-182D002B8323}" type="presParOf" srcId="{5D8E4DD3-7BE9-4C68-BDCA-8AB12D3436E6}" destId="{54E5FB49-A61F-40B2-94F4-99673913F970}" srcOrd="1" destOrd="0" presId="urn:microsoft.com/office/officeart/2005/8/layout/hList6"/>
    <dgm:cxn modelId="{BF7FB747-FBAF-47CB-B466-2383C651CC7D}" type="presParOf" srcId="{5D8E4DD3-7BE9-4C68-BDCA-8AB12D3436E6}" destId="{4F958F9F-45DA-407A-9DD4-FE123C33C98E}" srcOrd="2" destOrd="0" presId="urn:microsoft.com/office/officeart/2005/8/layout/hList6"/>
    <dgm:cxn modelId="{B65A4026-C835-42D1-ABB7-C2025B685400}" type="presParOf" srcId="{5D8E4DD3-7BE9-4C68-BDCA-8AB12D3436E6}" destId="{6AC59BF4-1053-4C18-A2B7-D313EEF7243C}" srcOrd="3" destOrd="0" presId="urn:microsoft.com/office/officeart/2005/8/layout/hList6"/>
    <dgm:cxn modelId="{AC12F463-00E9-4378-A9B8-2D7556ECB74C}" type="presParOf" srcId="{5D8E4DD3-7BE9-4C68-BDCA-8AB12D3436E6}" destId="{878F7CDA-3962-4FA2-8BA1-9911CB5ABC05}" srcOrd="4" destOrd="0" presId="urn:microsoft.com/office/officeart/2005/8/layout/hList6"/>
    <dgm:cxn modelId="{81705B50-7737-485E-814E-9CE088CCAD98}" type="presParOf" srcId="{5D8E4DD3-7BE9-4C68-BDCA-8AB12D3436E6}" destId="{5A1D9598-D876-4D88-A9AC-C571E83E5983}" srcOrd="5" destOrd="0" presId="urn:microsoft.com/office/officeart/2005/8/layout/hList6"/>
    <dgm:cxn modelId="{6DA4699E-B060-4487-AB92-5BCD326134D9}" type="presParOf" srcId="{5D8E4DD3-7BE9-4C68-BDCA-8AB12D3436E6}" destId="{4358F97C-EE2C-4031-8620-99BA52E1327C}" srcOrd="6" destOrd="0" presId="urn:microsoft.com/office/officeart/2005/8/layout/hList6"/>
    <dgm:cxn modelId="{CAEFB306-EF65-4DB0-904E-66F79311151A}" type="presParOf" srcId="{5D8E4DD3-7BE9-4C68-BDCA-8AB12D3436E6}" destId="{91A09CF0-6241-42E9-A4FC-1927CDC33645}" srcOrd="7" destOrd="0" presId="urn:microsoft.com/office/officeart/2005/8/layout/hList6"/>
    <dgm:cxn modelId="{354038D3-41A4-4390-9138-9D291781B9E8}" type="presParOf" srcId="{5D8E4DD3-7BE9-4C68-BDCA-8AB12D3436E6}" destId="{FA6D161B-5EFD-463D-866D-6C05EBA26C60}" srcOrd="8"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09FB26-C18A-4A9A-B2EE-9DCB0BF5E33E}">
      <dsp:nvSpPr>
        <dsp:cNvPr id="0" name=""/>
        <dsp:cNvSpPr/>
      </dsp:nvSpPr>
      <dsp:spPr>
        <a:xfrm rot="16200000">
          <a:off x="-1027140" y="1031317"/>
          <a:ext cx="3528392" cy="1465756"/>
        </a:xfrm>
        <a:prstGeom prst="flowChartManualOperation">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0" rIns="89500" bIns="0" numCol="1" spcCol="1270" anchor="t" anchorCtr="0">
          <a:noAutofit/>
        </a:bodyPr>
        <a:lstStyle/>
        <a:p>
          <a:pPr marL="0" lvl="0" indent="0" algn="l" defTabSz="622300">
            <a:lnSpc>
              <a:spcPct val="90000"/>
            </a:lnSpc>
            <a:spcBef>
              <a:spcPct val="0"/>
            </a:spcBef>
            <a:spcAft>
              <a:spcPct val="35000"/>
            </a:spcAft>
            <a:buNone/>
          </a:pPr>
          <a:r>
            <a:rPr lang="fr-FR" sz="1400" kern="1200" dirty="0"/>
            <a:t>Eclairage public</a:t>
          </a:r>
        </a:p>
        <a:p>
          <a:pPr marL="57150" lvl="1" indent="-57150" algn="l" defTabSz="488950">
            <a:lnSpc>
              <a:spcPct val="90000"/>
            </a:lnSpc>
            <a:spcBef>
              <a:spcPct val="0"/>
            </a:spcBef>
            <a:spcAft>
              <a:spcPct val="15000"/>
            </a:spcAft>
            <a:buChar char="•"/>
          </a:pPr>
          <a:r>
            <a:rPr lang="fr-FR" sz="1100" kern="1200" dirty="0"/>
            <a:t>LED</a:t>
          </a:r>
        </a:p>
        <a:p>
          <a:pPr marL="57150" lvl="1" indent="-57150" algn="l" defTabSz="488950">
            <a:lnSpc>
              <a:spcPct val="90000"/>
            </a:lnSpc>
            <a:spcBef>
              <a:spcPct val="0"/>
            </a:spcBef>
            <a:spcAft>
              <a:spcPct val="15000"/>
            </a:spcAft>
            <a:buChar char="•"/>
          </a:pPr>
          <a:r>
            <a:rPr lang="fr-FR" sz="1100" kern="1200" dirty="0"/>
            <a:t>Outils intelligents</a:t>
          </a:r>
        </a:p>
        <a:p>
          <a:pPr marL="57150" lvl="1" indent="-57150" algn="l" defTabSz="488950">
            <a:lnSpc>
              <a:spcPct val="90000"/>
            </a:lnSpc>
            <a:spcBef>
              <a:spcPct val="0"/>
            </a:spcBef>
            <a:spcAft>
              <a:spcPct val="15000"/>
            </a:spcAft>
            <a:buChar char="•"/>
          </a:pPr>
          <a:r>
            <a:rPr lang="fr-FR" sz="1100" kern="1200" dirty="0"/>
            <a:t>Energie solaire</a:t>
          </a:r>
        </a:p>
        <a:p>
          <a:pPr marL="57150" lvl="1" indent="-57150" algn="l" defTabSz="488950">
            <a:lnSpc>
              <a:spcPct val="90000"/>
            </a:lnSpc>
            <a:spcBef>
              <a:spcPct val="0"/>
            </a:spcBef>
            <a:spcAft>
              <a:spcPct val="15000"/>
            </a:spcAft>
            <a:buChar char="•"/>
          </a:pPr>
          <a:r>
            <a:rPr lang="fr-FR" sz="1100" kern="1200" dirty="0"/>
            <a:t>Abaissement</a:t>
          </a:r>
        </a:p>
        <a:p>
          <a:pPr marL="57150" lvl="1" indent="-57150" algn="l" defTabSz="488950">
            <a:lnSpc>
              <a:spcPct val="90000"/>
            </a:lnSpc>
            <a:spcBef>
              <a:spcPct val="0"/>
            </a:spcBef>
            <a:spcAft>
              <a:spcPct val="15000"/>
            </a:spcAft>
            <a:buChar char="•"/>
          </a:pPr>
          <a:r>
            <a:rPr lang="fr-FR" sz="1100" kern="1200" dirty="0"/>
            <a:t>Extinction nocturne</a:t>
          </a:r>
        </a:p>
      </dsp:txBody>
      <dsp:txXfrm rot="5400000">
        <a:off x="4178" y="705677"/>
        <a:ext cx="1465756" cy="2117036"/>
      </dsp:txXfrm>
    </dsp:sp>
    <dsp:sp modelId="{4F958F9F-45DA-407A-9DD4-FE123C33C98E}">
      <dsp:nvSpPr>
        <dsp:cNvPr id="0" name=""/>
        <dsp:cNvSpPr/>
      </dsp:nvSpPr>
      <dsp:spPr>
        <a:xfrm rot="16200000">
          <a:off x="548547" y="1031317"/>
          <a:ext cx="3528392" cy="1465756"/>
        </a:xfrm>
        <a:prstGeom prst="flowChartManualOperation">
          <a:avLst/>
        </a:prstGeom>
        <a:solidFill>
          <a:schemeClr val="accent4">
            <a:hueOff val="-651493"/>
            <a:satOff val="-5257"/>
            <a:lumOff val="3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0" rIns="89500" bIns="0" numCol="1" spcCol="1270" anchor="t" anchorCtr="0">
          <a:noAutofit/>
        </a:bodyPr>
        <a:lstStyle/>
        <a:p>
          <a:pPr marL="0" lvl="0" indent="0" algn="l" defTabSz="622300">
            <a:lnSpc>
              <a:spcPct val="90000"/>
            </a:lnSpc>
            <a:spcBef>
              <a:spcPct val="0"/>
            </a:spcBef>
            <a:spcAft>
              <a:spcPct val="35000"/>
            </a:spcAft>
            <a:buNone/>
          </a:pPr>
          <a:r>
            <a:rPr lang="fr-FR" sz="1400" kern="1200" dirty="0"/>
            <a:t>Eclairage intérieur &amp; électricité spécifique</a:t>
          </a:r>
        </a:p>
        <a:p>
          <a:pPr marL="57150" lvl="1" indent="-57150" algn="l" defTabSz="488950">
            <a:lnSpc>
              <a:spcPct val="90000"/>
            </a:lnSpc>
            <a:spcBef>
              <a:spcPct val="0"/>
            </a:spcBef>
            <a:spcAft>
              <a:spcPct val="15000"/>
            </a:spcAft>
            <a:buChar char="•"/>
          </a:pPr>
          <a:r>
            <a:rPr lang="fr-FR" sz="1100" kern="1200" dirty="0"/>
            <a:t>LED</a:t>
          </a:r>
        </a:p>
        <a:p>
          <a:pPr marL="57150" lvl="1" indent="-57150" algn="l" defTabSz="488950">
            <a:lnSpc>
              <a:spcPct val="90000"/>
            </a:lnSpc>
            <a:spcBef>
              <a:spcPct val="0"/>
            </a:spcBef>
            <a:spcAft>
              <a:spcPct val="15000"/>
            </a:spcAft>
            <a:buChar char="•"/>
          </a:pPr>
          <a:r>
            <a:rPr lang="fr-FR" sz="1100" kern="1200" dirty="0"/>
            <a:t>Outils intelligents</a:t>
          </a:r>
        </a:p>
        <a:p>
          <a:pPr marL="57150" lvl="1" indent="-57150" algn="l" defTabSz="488950">
            <a:lnSpc>
              <a:spcPct val="90000"/>
            </a:lnSpc>
            <a:spcBef>
              <a:spcPct val="0"/>
            </a:spcBef>
            <a:spcAft>
              <a:spcPct val="15000"/>
            </a:spcAft>
            <a:buChar char="•"/>
          </a:pPr>
          <a:r>
            <a:rPr lang="fr-FR" sz="1100" kern="1200" dirty="0"/>
            <a:t>Interrupteurs de prises</a:t>
          </a:r>
        </a:p>
        <a:p>
          <a:pPr marL="57150" lvl="1" indent="-57150" algn="l" defTabSz="488950">
            <a:lnSpc>
              <a:spcPct val="90000"/>
            </a:lnSpc>
            <a:spcBef>
              <a:spcPct val="0"/>
            </a:spcBef>
            <a:spcAft>
              <a:spcPct val="15000"/>
            </a:spcAft>
            <a:buChar char="•"/>
          </a:pPr>
          <a:r>
            <a:rPr lang="fr-FR" sz="1100" kern="1200" dirty="0"/>
            <a:t>Production ENR</a:t>
          </a:r>
        </a:p>
      </dsp:txBody>
      <dsp:txXfrm rot="5400000">
        <a:off x="1579865" y="705677"/>
        <a:ext cx="1465756" cy="2117036"/>
      </dsp:txXfrm>
    </dsp:sp>
    <dsp:sp modelId="{878F7CDA-3962-4FA2-8BA1-9911CB5ABC05}">
      <dsp:nvSpPr>
        <dsp:cNvPr id="0" name=""/>
        <dsp:cNvSpPr/>
      </dsp:nvSpPr>
      <dsp:spPr>
        <a:xfrm rot="16200000">
          <a:off x="2124236" y="1031317"/>
          <a:ext cx="3528392" cy="1465756"/>
        </a:xfrm>
        <a:prstGeom prst="flowChartManualOperation">
          <a:avLst/>
        </a:prstGeom>
        <a:solidFill>
          <a:schemeClr val="accent4">
            <a:hueOff val="-1302985"/>
            <a:satOff val="-10515"/>
            <a:lumOff val="72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0" rIns="89500" bIns="0" numCol="1" spcCol="1270" anchor="t" anchorCtr="0">
          <a:noAutofit/>
        </a:bodyPr>
        <a:lstStyle/>
        <a:p>
          <a:pPr marL="0" lvl="0" indent="0" algn="l" defTabSz="622300">
            <a:lnSpc>
              <a:spcPct val="90000"/>
            </a:lnSpc>
            <a:spcBef>
              <a:spcPct val="0"/>
            </a:spcBef>
            <a:spcAft>
              <a:spcPct val="35000"/>
            </a:spcAft>
            <a:buNone/>
          </a:pPr>
          <a:r>
            <a:rPr lang="fr-FR" sz="1400" kern="1200" dirty="0"/>
            <a:t>Consos de chaud / froid &amp; ventilation</a:t>
          </a:r>
        </a:p>
        <a:p>
          <a:pPr marL="57150" lvl="1" indent="-57150" algn="l" defTabSz="488950">
            <a:lnSpc>
              <a:spcPct val="90000"/>
            </a:lnSpc>
            <a:spcBef>
              <a:spcPct val="0"/>
            </a:spcBef>
            <a:spcAft>
              <a:spcPct val="15000"/>
            </a:spcAft>
            <a:buChar char="•"/>
          </a:pPr>
          <a:r>
            <a:rPr lang="fr-FR" sz="1100" kern="1200" dirty="0"/>
            <a:t>Systèmes plus performants (PAC…)</a:t>
          </a:r>
        </a:p>
        <a:p>
          <a:pPr marL="57150" lvl="1" indent="-57150" algn="l" defTabSz="488950">
            <a:lnSpc>
              <a:spcPct val="90000"/>
            </a:lnSpc>
            <a:spcBef>
              <a:spcPct val="0"/>
            </a:spcBef>
            <a:spcAft>
              <a:spcPct val="15000"/>
            </a:spcAft>
            <a:buChar char="•"/>
          </a:pPr>
          <a:r>
            <a:rPr lang="fr-FR" sz="1100" kern="1200" dirty="0"/>
            <a:t>Régulation</a:t>
          </a:r>
        </a:p>
        <a:p>
          <a:pPr marL="57150" lvl="1" indent="-57150" algn="l" defTabSz="488950">
            <a:lnSpc>
              <a:spcPct val="90000"/>
            </a:lnSpc>
            <a:spcBef>
              <a:spcPct val="0"/>
            </a:spcBef>
            <a:spcAft>
              <a:spcPct val="15000"/>
            </a:spcAft>
            <a:buChar char="•"/>
          </a:pPr>
          <a:r>
            <a:rPr lang="fr-FR" sz="1100" kern="1200" dirty="0"/>
            <a:t>Isolation toiture, murs, canalisations</a:t>
          </a:r>
        </a:p>
        <a:p>
          <a:pPr marL="57150" lvl="1" indent="-57150" algn="l" defTabSz="488950">
            <a:lnSpc>
              <a:spcPct val="90000"/>
            </a:lnSpc>
            <a:spcBef>
              <a:spcPct val="0"/>
            </a:spcBef>
            <a:spcAft>
              <a:spcPct val="15000"/>
            </a:spcAft>
            <a:buChar char="•"/>
          </a:pPr>
          <a:r>
            <a:rPr lang="fr-FR" sz="1100" kern="1200" dirty="0"/>
            <a:t>Menuiseries</a:t>
          </a:r>
        </a:p>
        <a:p>
          <a:pPr marL="57150" lvl="1" indent="-57150" algn="l" defTabSz="488950">
            <a:lnSpc>
              <a:spcPct val="90000"/>
            </a:lnSpc>
            <a:spcBef>
              <a:spcPct val="0"/>
            </a:spcBef>
            <a:spcAft>
              <a:spcPct val="15000"/>
            </a:spcAft>
            <a:buChar char="•"/>
          </a:pPr>
          <a:r>
            <a:rPr lang="fr-FR" sz="1100" kern="1200" dirty="0"/>
            <a:t>Protections solaires</a:t>
          </a:r>
        </a:p>
        <a:p>
          <a:pPr marL="57150" lvl="1" indent="-57150" algn="l" defTabSz="488950">
            <a:lnSpc>
              <a:spcPct val="90000"/>
            </a:lnSpc>
            <a:spcBef>
              <a:spcPct val="0"/>
            </a:spcBef>
            <a:spcAft>
              <a:spcPct val="15000"/>
            </a:spcAft>
            <a:buChar char="•"/>
          </a:pPr>
          <a:r>
            <a:rPr lang="fr-FR" sz="1100" kern="1200" dirty="0"/>
            <a:t>Production ENR</a:t>
          </a:r>
        </a:p>
      </dsp:txBody>
      <dsp:txXfrm rot="5400000">
        <a:off x="3155554" y="705677"/>
        <a:ext cx="1465756" cy="2117036"/>
      </dsp:txXfrm>
    </dsp:sp>
    <dsp:sp modelId="{4358F97C-EE2C-4031-8620-99BA52E1327C}">
      <dsp:nvSpPr>
        <dsp:cNvPr id="0" name=""/>
        <dsp:cNvSpPr/>
      </dsp:nvSpPr>
      <dsp:spPr>
        <a:xfrm rot="16200000">
          <a:off x="3699924" y="1031317"/>
          <a:ext cx="3528392" cy="1465756"/>
        </a:xfrm>
        <a:prstGeom prst="flowChartManualOperation">
          <a:avLst/>
        </a:prstGeom>
        <a:solidFill>
          <a:schemeClr val="accent4">
            <a:hueOff val="-1954478"/>
            <a:satOff val="-15772"/>
            <a:lumOff val="1088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0" rIns="89500" bIns="0" numCol="1" spcCol="1270" anchor="t" anchorCtr="0">
          <a:noAutofit/>
        </a:bodyPr>
        <a:lstStyle/>
        <a:p>
          <a:pPr marL="0" lvl="0" indent="0" algn="l" defTabSz="622300">
            <a:lnSpc>
              <a:spcPct val="90000"/>
            </a:lnSpc>
            <a:spcBef>
              <a:spcPct val="0"/>
            </a:spcBef>
            <a:spcAft>
              <a:spcPct val="35000"/>
            </a:spcAft>
            <a:buNone/>
          </a:pPr>
          <a:r>
            <a:rPr lang="fr-FR" sz="1400" kern="1200" dirty="0"/>
            <a:t>Consos d’eau</a:t>
          </a:r>
        </a:p>
        <a:p>
          <a:pPr marL="57150" lvl="1" indent="-57150" algn="l" defTabSz="488950">
            <a:lnSpc>
              <a:spcPct val="90000"/>
            </a:lnSpc>
            <a:spcBef>
              <a:spcPct val="0"/>
            </a:spcBef>
            <a:spcAft>
              <a:spcPct val="15000"/>
            </a:spcAft>
            <a:buChar char="•"/>
          </a:pPr>
          <a:r>
            <a:rPr lang="fr-FR" sz="1100" kern="1200" dirty="0"/>
            <a:t>Recherche de fuites et réparation</a:t>
          </a:r>
        </a:p>
        <a:p>
          <a:pPr marL="57150" lvl="1" indent="-57150" algn="l" defTabSz="488950">
            <a:lnSpc>
              <a:spcPct val="90000"/>
            </a:lnSpc>
            <a:spcBef>
              <a:spcPct val="0"/>
            </a:spcBef>
            <a:spcAft>
              <a:spcPct val="15000"/>
            </a:spcAft>
            <a:buChar char="•"/>
          </a:pPr>
          <a:r>
            <a:rPr lang="fr-FR" sz="1100" kern="1200" dirty="0"/>
            <a:t>Systèmes économes (mousseurs, </a:t>
          </a:r>
          <a:r>
            <a:rPr lang="fr-FR" sz="1100" kern="1200" dirty="0" err="1"/>
            <a:t>etc</a:t>
          </a:r>
          <a:r>
            <a:rPr lang="fr-FR" sz="1100" kern="1200" dirty="0"/>
            <a:t>)</a:t>
          </a:r>
        </a:p>
        <a:p>
          <a:pPr marL="57150" lvl="1" indent="-57150" algn="l" defTabSz="488950">
            <a:lnSpc>
              <a:spcPct val="90000"/>
            </a:lnSpc>
            <a:spcBef>
              <a:spcPct val="0"/>
            </a:spcBef>
            <a:spcAft>
              <a:spcPct val="15000"/>
            </a:spcAft>
            <a:buChar char="•"/>
          </a:pPr>
          <a:r>
            <a:rPr lang="fr-FR" sz="1100" kern="1200" dirty="0"/>
            <a:t>Récupération d’eau de pluie</a:t>
          </a:r>
        </a:p>
        <a:p>
          <a:pPr marL="57150" lvl="1" indent="-57150" algn="l" defTabSz="488950">
            <a:lnSpc>
              <a:spcPct val="90000"/>
            </a:lnSpc>
            <a:spcBef>
              <a:spcPct val="0"/>
            </a:spcBef>
            <a:spcAft>
              <a:spcPct val="15000"/>
            </a:spcAft>
            <a:buChar char="•"/>
          </a:pPr>
          <a:r>
            <a:rPr lang="fr-FR" sz="1100" kern="1200" dirty="0"/>
            <a:t>Etc.</a:t>
          </a:r>
        </a:p>
      </dsp:txBody>
      <dsp:txXfrm rot="5400000">
        <a:off x="4731242" y="705677"/>
        <a:ext cx="1465756" cy="2117036"/>
      </dsp:txXfrm>
    </dsp:sp>
    <dsp:sp modelId="{FA6D161B-5EFD-463D-866D-6C05EBA26C60}">
      <dsp:nvSpPr>
        <dsp:cNvPr id="0" name=""/>
        <dsp:cNvSpPr/>
      </dsp:nvSpPr>
      <dsp:spPr>
        <a:xfrm rot="16200000">
          <a:off x="5275612" y="1031317"/>
          <a:ext cx="3528392" cy="1465756"/>
        </a:xfrm>
        <a:prstGeom prst="flowChartManualOperation">
          <a:avLst/>
        </a:prstGeom>
        <a:solidFill>
          <a:schemeClr val="accent4">
            <a:hueOff val="-2605970"/>
            <a:satOff val="-21030"/>
            <a:lumOff val="1451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0" rIns="89500" bIns="0" numCol="1" spcCol="1270" anchor="t" anchorCtr="0">
          <a:noAutofit/>
        </a:bodyPr>
        <a:lstStyle/>
        <a:p>
          <a:pPr marL="0" lvl="0" indent="0" algn="l" defTabSz="622300">
            <a:lnSpc>
              <a:spcPct val="90000"/>
            </a:lnSpc>
            <a:spcBef>
              <a:spcPct val="0"/>
            </a:spcBef>
            <a:spcAft>
              <a:spcPct val="35000"/>
            </a:spcAft>
            <a:buNone/>
          </a:pPr>
          <a:r>
            <a:rPr lang="fr-FR" sz="1400" kern="1200" dirty="0"/>
            <a:t>Mobilité</a:t>
          </a:r>
        </a:p>
        <a:p>
          <a:pPr marL="57150" lvl="1" indent="-57150" algn="l" defTabSz="488950">
            <a:lnSpc>
              <a:spcPct val="90000"/>
            </a:lnSpc>
            <a:spcBef>
              <a:spcPct val="0"/>
            </a:spcBef>
            <a:spcAft>
              <a:spcPct val="15000"/>
            </a:spcAft>
            <a:buChar char="•"/>
          </a:pPr>
          <a:r>
            <a:rPr lang="fr-FR" sz="1100" kern="1200" dirty="0" err="1"/>
            <a:t>Remplac</a:t>
          </a:r>
          <a:r>
            <a:rPr lang="fr-FR" sz="1100" kern="1200" dirty="0"/>
            <a:t>. de véhicules :   1/ par des véhicules plus performants   2/ par des vélos électriques</a:t>
          </a:r>
        </a:p>
      </dsp:txBody>
      <dsp:txXfrm rot="5400000">
        <a:off x="6306930" y="705677"/>
        <a:ext cx="1465756" cy="2117036"/>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fr-FR" dirty="0"/>
          </a:p>
        </p:txBody>
      </p:sp>
      <p:sp>
        <p:nvSpPr>
          <p:cNvPr id="19459" name="Rectangle 3"/>
          <p:cNvSpPr>
            <a:spLocks noGrp="1" noChangeArrowheads="1"/>
          </p:cNvSpPr>
          <p:nvPr>
            <p:ph type="dt" sz="quarter" idx="1"/>
          </p:nvPr>
        </p:nvSpPr>
        <p:spPr bwMode="auto">
          <a:xfrm>
            <a:off x="3850443"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fr-FR" dirty="0"/>
          </a:p>
        </p:txBody>
      </p:sp>
      <p:sp>
        <p:nvSpPr>
          <p:cNvPr id="19460" name="Rectangle 4"/>
          <p:cNvSpPr>
            <a:spLocks noGrp="1" noChangeArrowheads="1"/>
          </p:cNvSpPr>
          <p:nvPr>
            <p:ph type="ftr" sz="quarter" idx="2"/>
          </p:nvPr>
        </p:nvSpPr>
        <p:spPr bwMode="auto">
          <a:xfrm>
            <a:off x="0"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fr-FR" dirty="0"/>
          </a:p>
        </p:txBody>
      </p:sp>
      <p:sp>
        <p:nvSpPr>
          <p:cNvPr id="19461" name="Rectangle 5"/>
          <p:cNvSpPr>
            <a:spLocks noGrp="1" noChangeArrowheads="1"/>
          </p:cNvSpPr>
          <p:nvPr>
            <p:ph type="sldNum" sz="quarter" idx="3"/>
          </p:nvPr>
        </p:nvSpPr>
        <p:spPr bwMode="auto">
          <a:xfrm>
            <a:off x="3850443"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B92AA2CF-4371-4FA3-B2FA-E23A10125729}" type="slidenum">
              <a:rPr lang="fr-FR"/>
              <a:pPr>
                <a:defRPr/>
              </a:pPr>
              <a:t>‹N°›</a:t>
            </a:fld>
            <a:endParaRPr lang="fr-FR" dirty="0"/>
          </a:p>
        </p:txBody>
      </p:sp>
    </p:spTree>
    <p:extLst>
      <p:ext uri="{BB962C8B-B14F-4D97-AF65-F5344CB8AC3E}">
        <p14:creationId xmlns:p14="http://schemas.microsoft.com/office/powerpoint/2010/main" val="392150501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fr-FR" dirty="0"/>
          </a:p>
        </p:txBody>
      </p:sp>
      <p:sp>
        <p:nvSpPr>
          <p:cNvPr id="26627" name="Rectangle 3"/>
          <p:cNvSpPr>
            <a:spLocks noGrp="1" noChangeArrowheads="1"/>
          </p:cNvSpPr>
          <p:nvPr>
            <p:ph type="dt" idx="1"/>
          </p:nvPr>
        </p:nvSpPr>
        <p:spPr bwMode="auto">
          <a:xfrm>
            <a:off x="3850443"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fr-FR" dirty="0"/>
          </a:p>
        </p:txBody>
      </p:sp>
      <p:sp>
        <p:nvSpPr>
          <p:cNvPr id="1331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26629" name="Rectangle 5"/>
          <p:cNvSpPr>
            <a:spLocks noGrp="1" noChangeArrowheads="1"/>
          </p:cNvSpPr>
          <p:nvPr>
            <p:ph type="body" sz="quarter" idx="3"/>
          </p:nvPr>
        </p:nvSpPr>
        <p:spPr bwMode="auto">
          <a:xfrm>
            <a:off x="679768" y="4715153"/>
            <a:ext cx="5438140" cy="44669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26630" name="Rectangle 6"/>
          <p:cNvSpPr>
            <a:spLocks noGrp="1" noChangeArrowheads="1"/>
          </p:cNvSpPr>
          <p:nvPr>
            <p:ph type="ftr" sz="quarter" idx="4"/>
          </p:nvPr>
        </p:nvSpPr>
        <p:spPr bwMode="auto">
          <a:xfrm>
            <a:off x="0"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fr-FR" dirty="0"/>
          </a:p>
        </p:txBody>
      </p:sp>
      <p:sp>
        <p:nvSpPr>
          <p:cNvPr id="26631" name="Rectangle 7"/>
          <p:cNvSpPr>
            <a:spLocks noGrp="1" noChangeArrowheads="1"/>
          </p:cNvSpPr>
          <p:nvPr>
            <p:ph type="sldNum" sz="quarter" idx="5"/>
          </p:nvPr>
        </p:nvSpPr>
        <p:spPr bwMode="auto">
          <a:xfrm>
            <a:off x="3850443"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751B24CF-2740-4513-9B44-90C3EE8BF612}" type="slidenum">
              <a:rPr lang="fr-FR"/>
              <a:pPr>
                <a:defRPr/>
              </a:pPr>
              <a:t>‹N°›</a:t>
            </a:fld>
            <a:endParaRPr lang="fr-FR" dirty="0"/>
          </a:p>
        </p:txBody>
      </p:sp>
    </p:spTree>
    <p:extLst>
      <p:ext uri="{BB962C8B-B14F-4D97-AF65-F5344CB8AC3E}">
        <p14:creationId xmlns:p14="http://schemas.microsoft.com/office/powerpoint/2010/main" val="2766449378"/>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a:defRPr/>
            </a:pPr>
            <a:fld id="{751B24CF-2740-4513-9B44-90C3EE8BF612}" type="slidenum">
              <a:rPr lang="fr-FR" smtClean="0"/>
              <a:pPr>
                <a:defRPr/>
              </a:pPr>
              <a:t>3</a:t>
            </a:fld>
            <a:endParaRPr lang="fr-FR" dirty="0"/>
          </a:p>
        </p:txBody>
      </p:sp>
    </p:spTree>
    <p:extLst>
      <p:ext uri="{BB962C8B-B14F-4D97-AF65-F5344CB8AC3E}">
        <p14:creationId xmlns:p14="http://schemas.microsoft.com/office/powerpoint/2010/main" val="17150315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a:defRPr/>
            </a:pPr>
            <a:fld id="{751B24CF-2740-4513-9B44-90C3EE8BF612}" type="slidenum">
              <a:rPr lang="fr-FR" smtClean="0"/>
              <a:pPr>
                <a:defRPr/>
              </a:pPr>
              <a:t>26</a:t>
            </a:fld>
            <a:endParaRPr lang="fr-FR" dirty="0"/>
          </a:p>
        </p:txBody>
      </p:sp>
    </p:spTree>
    <p:extLst>
      <p:ext uri="{BB962C8B-B14F-4D97-AF65-F5344CB8AC3E}">
        <p14:creationId xmlns:p14="http://schemas.microsoft.com/office/powerpoint/2010/main" val="17150315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a:defRPr/>
            </a:pPr>
            <a:fld id="{751B24CF-2740-4513-9B44-90C3EE8BF612}" type="slidenum">
              <a:rPr lang="fr-FR" smtClean="0"/>
              <a:pPr>
                <a:defRPr/>
              </a:pPr>
              <a:t>48</a:t>
            </a:fld>
            <a:endParaRPr lang="fr-FR" dirty="0"/>
          </a:p>
        </p:txBody>
      </p:sp>
    </p:spTree>
    <p:extLst>
      <p:ext uri="{BB962C8B-B14F-4D97-AF65-F5344CB8AC3E}">
        <p14:creationId xmlns:p14="http://schemas.microsoft.com/office/powerpoint/2010/main" val="17114210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spTree>
      <p:nvGrpSpPr>
        <p:cNvPr id="1" name=""/>
        <p:cNvGrpSpPr/>
        <p:nvPr/>
      </p:nvGrpSpPr>
      <p:grpSpPr>
        <a:xfrm>
          <a:off x="0" y="0"/>
          <a:ext cx="0" cy="0"/>
          <a:chOff x="0" y="0"/>
          <a:chExt cx="0" cy="0"/>
        </a:xfrm>
      </p:grpSpPr>
      <p:pic>
        <p:nvPicPr>
          <p:cNvPr id="11" name="Image 10">
            <a:extLst>
              <a:ext uri="{FF2B5EF4-FFF2-40B4-BE49-F238E27FC236}">
                <a16:creationId xmlns:a16="http://schemas.microsoft.com/office/drawing/2014/main" id="{FA1BC121-F586-4C1A-927C-B8D03E33CFA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6933"/>
          <a:stretch/>
        </p:blipFill>
        <p:spPr>
          <a:xfrm>
            <a:off x="1" y="0"/>
            <a:ext cx="9144000" cy="6435155"/>
          </a:xfrm>
          <a:prstGeom prst="rect">
            <a:avLst/>
          </a:prstGeom>
        </p:spPr>
      </p:pic>
      <p:sp>
        <p:nvSpPr>
          <p:cNvPr id="2" name="Rectangle 1">
            <a:extLst>
              <a:ext uri="{FF2B5EF4-FFF2-40B4-BE49-F238E27FC236}">
                <a16:creationId xmlns:a16="http://schemas.microsoft.com/office/drawing/2014/main" id="{A3A5E3BF-5CFC-4C74-9B81-A51E758C04C2}"/>
              </a:ext>
            </a:extLst>
          </p:cNvPr>
          <p:cNvSpPr/>
          <p:nvPr userDrawn="1"/>
        </p:nvSpPr>
        <p:spPr>
          <a:xfrm>
            <a:off x="0" y="6021288"/>
            <a:ext cx="9143999"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 name="Image 2">
            <a:extLst>
              <a:ext uri="{FF2B5EF4-FFF2-40B4-BE49-F238E27FC236}">
                <a16:creationId xmlns:a16="http://schemas.microsoft.com/office/drawing/2014/main" id="{3746C892-EA75-AF8B-E994-D8E1F806B2A6}"/>
              </a:ext>
            </a:extLst>
          </p:cNvPr>
          <p:cNvPicPr>
            <a:picLocks noChangeAspect="1"/>
          </p:cNvPicPr>
          <p:nvPr userDrawn="1"/>
        </p:nvPicPr>
        <p:blipFill>
          <a:blip r:embed="rId3"/>
          <a:stretch>
            <a:fillRect/>
          </a:stretch>
        </p:blipFill>
        <p:spPr>
          <a:xfrm>
            <a:off x="5148064" y="6111119"/>
            <a:ext cx="1444888" cy="648072"/>
          </a:xfrm>
          <a:prstGeom prst="rect">
            <a:avLst/>
          </a:prstGeom>
        </p:spPr>
      </p:pic>
      <p:pic>
        <p:nvPicPr>
          <p:cNvPr id="7" name="Image 6" descr="Une image contenant texte, signe, extérieur&#10;&#10;Description générée automatiquement">
            <a:extLst>
              <a:ext uri="{FF2B5EF4-FFF2-40B4-BE49-F238E27FC236}">
                <a16:creationId xmlns:a16="http://schemas.microsoft.com/office/drawing/2014/main" id="{3D235258-E597-89C6-E702-8DEAF8A89DE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195736" y="6140535"/>
            <a:ext cx="1583407" cy="58924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re partie 3">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C930174-126B-47FE-88CD-6696630FB07D}"/>
              </a:ext>
            </a:extLst>
          </p:cNvPr>
          <p:cNvSpPr/>
          <p:nvPr userDrawn="1"/>
        </p:nvSpPr>
        <p:spPr>
          <a:xfrm>
            <a:off x="0" y="5733255"/>
            <a:ext cx="9144000" cy="115670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a:extLst>
              <a:ext uri="{FF2B5EF4-FFF2-40B4-BE49-F238E27FC236}">
                <a16:creationId xmlns:a16="http://schemas.microsoft.com/office/drawing/2014/main" id="{EF85A03F-D5DE-44A9-B8ED-1C75DC507857}"/>
              </a:ext>
            </a:extLst>
          </p:cNvPr>
          <p:cNvSpPr/>
          <p:nvPr userDrawn="1"/>
        </p:nvSpPr>
        <p:spPr>
          <a:xfrm>
            <a:off x="0" y="0"/>
            <a:ext cx="9144000" cy="115670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 name="Image 5" descr="Une image contenant montagne, herbe, nature, coteau&#10;&#10;Description générée automatiquement">
            <a:extLst>
              <a:ext uri="{FF2B5EF4-FFF2-40B4-BE49-F238E27FC236}">
                <a16:creationId xmlns:a16="http://schemas.microsoft.com/office/drawing/2014/main" id="{07C1A2C5-D494-4411-BC6A-8BE7137CB80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299672"/>
            <a:ext cx="2343335" cy="4290614"/>
          </a:xfrm>
          <a:prstGeom prst="rect">
            <a:avLst/>
          </a:prstGeom>
        </p:spPr>
      </p:pic>
      <p:sp>
        <p:nvSpPr>
          <p:cNvPr id="9" name="Espace réservé du texte 2">
            <a:extLst>
              <a:ext uri="{FF2B5EF4-FFF2-40B4-BE49-F238E27FC236}">
                <a16:creationId xmlns:a16="http://schemas.microsoft.com/office/drawing/2014/main" id="{426AF31D-9749-4482-9C5A-4B26B43846C3}"/>
              </a:ext>
            </a:extLst>
          </p:cNvPr>
          <p:cNvSpPr>
            <a:spLocks noGrp="1"/>
          </p:cNvSpPr>
          <p:nvPr>
            <p:ph type="body" idx="10" hasCustomPrompt="1"/>
          </p:nvPr>
        </p:nvSpPr>
        <p:spPr>
          <a:xfrm>
            <a:off x="2699792" y="2852935"/>
            <a:ext cx="5904656" cy="1152129"/>
          </a:xfrm>
        </p:spPr>
        <p:txBody>
          <a:bodyPr anchor="ctr"/>
          <a:lstStyle>
            <a:lvl1pPr marL="0" indent="0">
              <a:buNone/>
              <a:defRPr sz="2800">
                <a:solidFill>
                  <a:schemeClr val="accent2"/>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dirty="0"/>
              <a:t>Titre partie 3</a:t>
            </a:r>
          </a:p>
        </p:txBody>
      </p:sp>
    </p:spTree>
    <p:extLst>
      <p:ext uri="{BB962C8B-B14F-4D97-AF65-F5344CB8AC3E}">
        <p14:creationId xmlns:p14="http://schemas.microsoft.com/office/powerpoint/2010/main" val="26362611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partie 4">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C930174-126B-47FE-88CD-6696630FB07D}"/>
              </a:ext>
            </a:extLst>
          </p:cNvPr>
          <p:cNvSpPr/>
          <p:nvPr userDrawn="1"/>
        </p:nvSpPr>
        <p:spPr>
          <a:xfrm>
            <a:off x="0" y="5733255"/>
            <a:ext cx="9144000" cy="115670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a:extLst>
              <a:ext uri="{FF2B5EF4-FFF2-40B4-BE49-F238E27FC236}">
                <a16:creationId xmlns:a16="http://schemas.microsoft.com/office/drawing/2014/main" id="{EF85A03F-D5DE-44A9-B8ED-1C75DC507857}"/>
              </a:ext>
            </a:extLst>
          </p:cNvPr>
          <p:cNvSpPr/>
          <p:nvPr userDrawn="1"/>
        </p:nvSpPr>
        <p:spPr>
          <a:xfrm>
            <a:off x="0" y="0"/>
            <a:ext cx="9144000" cy="115670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 name="Image 5" descr="Une image contenant montagne, herbe, nature, coteau&#10;&#10;Description générée automatiquement">
            <a:extLst>
              <a:ext uri="{FF2B5EF4-FFF2-40B4-BE49-F238E27FC236}">
                <a16:creationId xmlns:a16="http://schemas.microsoft.com/office/drawing/2014/main" id="{07C1A2C5-D494-4411-BC6A-8BE7137CB80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299672"/>
            <a:ext cx="2343335" cy="4290614"/>
          </a:xfrm>
          <a:prstGeom prst="rect">
            <a:avLst/>
          </a:prstGeom>
        </p:spPr>
      </p:pic>
      <p:sp>
        <p:nvSpPr>
          <p:cNvPr id="9" name="Espace réservé du texte 2">
            <a:extLst>
              <a:ext uri="{FF2B5EF4-FFF2-40B4-BE49-F238E27FC236}">
                <a16:creationId xmlns:a16="http://schemas.microsoft.com/office/drawing/2014/main" id="{426AF31D-9749-4482-9C5A-4B26B43846C3}"/>
              </a:ext>
            </a:extLst>
          </p:cNvPr>
          <p:cNvSpPr>
            <a:spLocks noGrp="1"/>
          </p:cNvSpPr>
          <p:nvPr>
            <p:ph type="body" idx="10" hasCustomPrompt="1"/>
          </p:nvPr>
        </p:nvSpPr>
        <p:spPr>
          <a:xfrm>
            <a:off x="2699792" y="2852935"/>
            <a:ext cx="5904656" cy="1152129"/>
          </a:xfrm>
        </p:spPr>
        <p:txBody>
          <a:bodyPr anchor="ctr"/>
          <a:lstStyle>
            <a:lvl1pPr marL="0" indent="0">
              <a:buNone/>
              <a:defRPr sz="2800">
                <a:solidFill>
                  <a:schemeClr val="accent2"/>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dirty="0"/>
              <a:t>Titre partie 4</a:t>
            </a:r>
          </a:p>
        </p:txBody>
      </p:sp>
    </p:spTree>
    <p:extLst>
      <p:ext uri="{BB962C8B-B14F-4D97-AF65-F5344CB8AC3E}">
        <p14:creationId xmlns:p14="http://schemas.microsoft.com/office/powerpoint/2010/main" val="27001561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partie 5">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C930174-126B-47FE-88CD-6696630FB07D}"/>
              </a:ext>
            </a:extLst>
          </p:cNvPr>
          <p:cNvSpPr/>
          <p:nvPr userDrawn="1"/>
        </p:nvSpPr>
        <p:spPr>
          <a:xfrm>
            <a:off x="0" y="5733255"/>
            <a:ext cx="9144000" cy="115670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a:extLst>
              <a:ext uri="{FF2B5EF4-FFF2-40B4-BE49-F238E27FC236}">
                <a16:creationId xmlns:a16="http://schemas.microsoft.com/office/drawing/2014/main" id="{EF85A03F-D5DE-44A9-B8ED-1C75DC507857}"/>
              </a:ext>
            </a:extLst>
          </p:cNvPr>
          <p:cNvSpPr/>
          <p:nvPr userDrawn="1"/>
        </p:nvSpPr>
        <p:spPr>
          <a:xfrm>
            <a:off x="0" y="0"/>
            <a:ext cx="9144000" cy="115670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 name="Image 5" descr="Une image contenant montagne, herbe, nature, coteau&#10;&#10;Description générée automatiquement">
            <a:extLst>
              <a:ext uri="{FF2B5EF4-FFF2-40B4-BE49-F238E27FC236}">
                <a16:creationId xmlns:a16="http://schemas.microsoft.com/office/drawing/2014/main" id="{07C1A2C5-D494-4411-BC6A-8BE7137CB80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299672"/>
            <a:ext cx="2343335" cy="4290614"/>
          </a:xfrm>
          <a:prstGeom prst="rect">
            <a:avLst/>
          </a:prstGeom>
        </p:spPr>
      </p:pic>
      <p:sp>
        <p:nvSpPr>
          <p:cNvPr id="9" name="Espace réservé du texte 2">
            <a:extLst>
              <a:ext uri="{FF2B5EF4-FFF2-40B4-BE49-F238E27FC236}">
                <a16:creationId xmlns:a16="http://schemas.microsoft.com/office/drawing/2014/main" id="{426AF31D-9749-4482-9C5A-4B26B43846C3}"/>
              </a:ext>
            </a:extLst>
          </p:cNvPr>
          <p:cNvSpPr>
            <a:spLocks noGrp="1"/>
          </p:cNvSpPr>
          <p:nvPr>
            <p:ph type="body" idx="10" hasCustomPrompt="1"/>
          </p:nvPr>
        </p:nvSpPr>
        <p:spPr>
          <a:xfrm>
            <a:off x="2699792" y="2852935"/>
            <a:ext cx="5904656" cy="1152129"/>
          </a:xfrm>
        </p:spPr>
        <p:txBody>
          <a:bodyPr anchor="ctr"/>
          <a:lstStyle>
            <a:lvl1pPr marL="0" indent="0">
              <a:buNone/>
              <a:defRPr sz="2800">
                <a:solidFill>
                  <a:schemeClr val="accent2"/>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dirty="0"/>
              <a:t>Titre partie 5</a:t>
            </a:r>
          </a:p>
        </p:txBody>
      </p:sp>
    </p:spTree>
    <p:extLst>
      <p:ext uri="{BB962C8B-B14F-4D97-AF65-F5344CB8AC3E}">
        <p14:creationId xmlns:p14="http://schemas.microsoft.com/office/powerpoint/2010/main" val="13090371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baseline="0">
                <a:solidFill>
                  <a:schemeClr val="accent2"/>
                </a:solidFill>
              </a:defRPr>
            </a:lvl1pPr>
          </a:lstStyle>
          <a:p>
            <a:r>
              <a:rPr lang="fr-FR"/>
              <a:t>Modifiez le style du titre</a:t>
            </a:r>
            <a:endParaRPr lang="fr-FR"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re et contenu">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8189BED-FE74-4B7A-B9BB-DF91A8A86B00}"/>
              </a:ext>
            </a:extLst>
          </p:cNvPr>
          <p:cNvSpPr/>
          <p:nvPr userDrawn="1"/>
        </p:nvSpPr>
        <p:spPr>
          <a:xfrm>
            <a:off x="-4666" y="0"/>
            <a:ext cx="9148666" cy="1143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space réservé du contenu 2"/>
          <p:cNvSpPr>
            <a:spLocks noGrp="1"/>
          </p:cNvSpPr>
          <p:nvPr>
            <p:ph idx="1" hasCustomPrompt="1"/>
          </p:nvPr>
        </p:nvSpPr>
        <p:spPr>
          <a:xfrm>
            <a:off x="457200" y="1772817"/>
            <a:ext cx="8229600" cy="4176464"/>
          </a:xfrm>
        </p:spPr>
        <p:txBody>
          <a:bodyPr/>
          <a:lstStyle>
            <a:lvl1pPr marL="342900" indent="-342900">
              <a:buClr>
                <a:srgbClr val="00847D"/>
              </a:buClr>
              <a:buSzPct val="120000"/>
              <a:buFont typeface="Arial" panose="020B0604020202020204" pitchFamily="34" charset="0"/>
              <a:buChar char="•"/>
              <a:defRPr sz="2000" b="0" i="0" baseline="0">
                <a:solidFill>
                  <a:schemeClr val="tx1"/>
                </a:solidFill>
              </a:defRPr>
            </a:lvl1pPr>
            <a:lvl2pPr>
              <a:buClr>
                <a:schemeClr val="accent2"/>
              </a:buClr>
              <a:defRPr baseline="0"/>
            </a:lvl2pPr>
            <a:lvl3pPr>
              <a:buClr>
                <a:schemeClr val="accent2"/>
              </a:buClr>
              <a:defRPr/>
            </a:lvl3pPr>
            <a:lvl4pPr>
              <a:buClr>
                <a:srgbClr val="00847D"/>
              </a:buClr>
              <a:defRPr/>
            </a:lvl4pPr>
            <a:lvl5pPr>
              <a:buClr>
                <a:srgbClr val="009CDD"/>
              </a:buClr>
              <a:defRPr/>
            </a:lvl5pPr>
          </a:lstStyle>
          <a:p>
            <a:pPr lvl="0"/>
            <a:r>
              <a:rPr lang="fr-FR" dirty="0"/>
              <a:t>Puce 1</a:t>
            </a:r>
          </a:p>
          <a:p>
            <a:pPr lvl="1"/>
            <a:r>
              <a:rPr lang="fr-FR" dirty="0"/>
              <a:t>Puce 2</a:t>
            </a:r>
          </a:p>
          <a:p>
            <a:pPr lvl="2"/>
            <a:r>
              <a:rPr lang="fr-FR" dirty="0"/>
              <a:t>Puce 3</a:t>
            </a:r>
          </a:p>
        </p:txBody>
      </p:sp>
      <p:sp>
        <p:nvSpPr>
          <p:cNvPr id="4" name="Titre 3"/>
          <p:cNvSpPr>
            <a:spLocks noGrp="1"/>
          </p:cNvSpPr>
          <p:nvPr>
            <p:ph type="title"/>
          </p:nvPr>
        </p:nvSpPr>
        <p:spPr>
          <a:xfrm>
            <a:off x="457200" y="0"/>
            <a:ext cx="8229600" cy="1143000"/>
          </a:xfrm>
        </p:spPr>
        <p:txBody>
          <a:bodyPr/>
          <a:lstStyle>
            <a:lvl1pPr>
              <a:defRPr baseline="0">
                <a:solidFill>
                  <a:schemeClr val="bg1"/>
                </a:solidFill>
              </a:defRPr>
            </a:lvl1pPr>
          </a:lstStyle>
          <a:p>
            <a:r>
              <a:rPr lang="fr-FR"/>
              <a:t>Modifiez le style du titre</a:t>
            </a:r>
            <a:endParaRPr lang="fr-FR" dirty="0"/>
          </a:p>
        </p:txBody>
      </p:sp>
      <p:pic>
        <p:nvPicPr>
          <p:cNvPr id="2" name="Image 1">
            <a:extLst>
              <a:ext uri="{FF2B5EF4-FFF2-40B4-BE49-F238E27FC236}">
                <a16:creationId xmlns:a16="http://schemas.microsoft.com/office/drawing/2014/main" id="{CAD1F758-3457-8426-72EA-18C6F6F2A27F}"/>
              </a:ext>
            </a:extLst>
          </p:cNvPr>
          <p:cNvPicPr>
            <a:picLocks noChangeAspect="1"/>
          </p:cNvPicPr>
          <p:nvPr userDrawn="1"/>
        </p:nvPicPr>
        <p:blipFill>
          <a:blip r:embed="rId2"/>
          <a:stretch>
            <a:fillRect/>
          </a:stretch>
        </p:blipFill>
        <p:spPr>
          <a:xfrm>
            <a:off x="2123728" y="6021288"/>
            <a:ext cx="1444888" cy="648072"/>
          </a:xfrm>
          <a:prstGeom prst="rect">
            <a:avLst/>
          </a:prstGeom>
        </p:spPr>
      </p:pic>
    </p:spTree>
    <p:extLst>
      <p:ext uri="{BB962C8B-B14F-4D97-AF65-F5344CB8AC3E}">
        <p14:creationId xmlns:p14="http://schemas.microsoft.com/office/powerpoint/2010/main" val="20254047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re et contenu">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31F974E-548C-41BC-970A-EC67F5688195}"/>
              </a:ext>
            </a:extLst>
          </p:cNvPr>
          <p:cNvSpPr/>
          <p:nvPr userDrawn="1"/>
        </p:nvSpPr>
        <p:spPr>
          <a:xfrm>
            <a:off x="0" y="0"/>
            <a:ext cx="9144000" cy="1156702"/>
          </a:xfrm>
          <a:prstGeom prst="rect">
            <a:avLst/>
          </a:prstGeom>
          <a:solidFill>
            <a:srgbClr val="E1B9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highlight>
                <a:srgbClr val="E1B901"/>
              </a:highlight>
            </a:endParaRPr>
          </a:p>
        </p:txBody>
      </p:sp>
      <p:sp>
        <p:nvSpPr>
          <p:cNvPr id="3" name="Espace réservé du contenu 2"/>
          <p:cNvSpPr>
            <a:spLocks noGrp="1"/>
          </p:cNvSpPr>
          <p:nvPr>
            <p:ph idx="1" hasCustomPrompt="1"/>
          </p:nvPr>
        </p:nvSpPr>
        <p:spPr>
          <a:xfrm>
            <a:off x="457200" y="1772817"/>
            <a:ext cx="8229600" cy="4176464"/>
          </a:xfrm>
        </p:spPr>
        <p:txBody>
          <a:bodyPr/>
          <a:lstStyle>
            <a:lvl1pPr marL="365125" indent="-365125">
              <a:buClr>
                <a:schemeClr val="accent4"/>
              </a:buClr>
              <a:buSzPct val="120000"/>
              <a:buFont typeface="Arial" panose="020B0604020202020204" pitchFamily="34" charset="0"/>
              <a:buChar char="•"/>
              <a:defRPr sz="2000" b="0" i="0" baseline="0">
                <a:solidFill>
                  <a:schemeClr val="tx1"/>
                </a:solidFill>
              </a:defRPr>
            </a:lvl1pPr>
            <a:lvl2pPr>
              <a:buClr>
                <a:schemeClr val="accent4"/>
              </a:buClr>
              <a:defRPr/>
            </a:lvl2pPr>
            <a:lvl3pPr>
              <a:buClr>
                <a:schemeClr val="accent4"/>
              </a:buClr>
              <a:defRPr baseline="0"/>
            </a:lvl3pPr>
            <a:lvl4pPr>
              <a:buClr>
                <a:srgbClr val="00847D"/>
              </a:buClr>
              <a:defRPr/>
            </a:lvl4pPr>
            <a:lvl5pPr>
              <a:buClr>
                <a:srgbClr val="009CDD"/>
              </a:buClr>
              <a:defRPr/>
            </a:lvl5pPr>
          </a:lstStyle>
          <a:p>
            <a:pPr lvl="0"/>
            <a:r>
              <a:rPr lang="fr-FR" dirty="0"/>
              <a:t>Puce 1</a:t>
            </a:r>
          </a:p>
          <a:p>
            <a:pPr lvl="1"/>
            <a:r>
              <a:rPr lang="fr-FR" dirty="0"/>
              <a:t>Puce 2</a:t>
            </a:r>
          </a:p>
          <a:p>
            <a:pPr lvl="2"/>
            <a:r>
              <a:rPr lang="fr-FR" dirty="0"/>
              <a:t>Puce 3</a:t>
            </a:r>
          </a:p>
        </p:txBody>
      </p:sp>
      <p:sp>
        <p:nvSpPr>
          <p:cNvPr id="4" name="Titre 3"/>
          <p:cNvSpPr>
            <a:spLocks noGrp="1"/>
          </p:cNvSpPr>
          <p:nvPr>
            <p:ph type="title"/>
          </p:nvPr>
        </p:nvSpPr>
        <p:spPr>
          <a:xfrm>
            <a:off x="457200" y="0"/>
            <a:ext cx="8229600" cy="1143000"/>
          </a:xfrm>
        </p:spPr>
        <p:txBody>
          <a:bodyPr/>
          <a:lstStyle>
            <a:lvl1pPr>
              <a:defRPr baseline="0">
                <a:solidFill>
                  <a:schemeClr val="bg1"/>
                </a:solidFill>
              </a:defRPr>
            </a:lvl1pPr>
          </a:lstStyle>
          <a:p>
            <a:r>
              <a:rPr lang="fr-FR"/>
              <a:t>Modifiez le style du titre</a:t>
            </a:r>
            <a:endParaRPr lang="fr-FR" dirty="0"/>
          </a:p>
        </p:txBody>
      </p:sp>
    </p:spTree>
    <p:extLst>
      <p:ext uri="{BB962C8B-B14F-4D97-AF65-F5344CB8AC3E}">
        <p14:creationId xmlns:p14="http://schemas.microsoft.com/office/powerpoint/2010/main" val="20286854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re et contenu">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31F974E-548C-41BC-970A-EC67F5688195}"/>
              </a:ext>
            </a:extLst>
          </p:cNvPr>
          <p:cNvSpPr/>
          <p:nvPr userDrawn="1"/>
        </p:nvSpPr>
        <p:spPr>
          <a:xfrm>
            <a:off x="0" y="0"/>
            <a:ext cx="9144000" cy="115670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highlight>
                <a:srgbClr val="E1B901"/>
              </a:highlight>
            </a:endParaRPr>
          </a:p>
        </p:txBody>
      </p:sp>
      <p:sp>
        <p:nvSpPr>
          <p:cNvPr id="3" name="Espace réservé du contenu 2"/>
          <p:cNvSpPr>
            <a:spLocks noGrp="1"/>
          </p:cNvSpPr>
          <p:nvPr>
            <p:ph idx="1" hasCustomPrompt="1"/>
          </p:nvPr>
        </p:nvSpPr>
        <p:spPr>
          <a:xfrm>
            <a:off x="457200" y="1772817"/>
            <a:ext cx="8229600" cy="4176464"/>
          </a:xfrm>
        </p:spPr>
        <p:txBody>
          <a:bodyPr/>
          <a:lstStyle>
            <a:lvl1pPr marL="365125" indent="-365125">
              <a:buClr>
                <a:schemeClr val="tx2"/>
              </a:buClr>
              <a:buSzPct val="120000"/>
              <a:buFont typeface="Arial" panose="020B0604020202020204" pitchFamily="34" charset="0"/>
              <a:buChar char="•"/>
              <a:defRPr sz="2000" b="0" i="0" baseline="0">
                <a:solidFill>
                  <a:schemeClr val="tx1"/>
                </a:solidFill>
              </a:defRPr>
            </a:lvl1pPr>
            <a:lvl2pPr>
              <a:buClr>
                <a:schemeClr val="tx2"/>
              </a:buClr>
              <a:defRPr/>
            </a:lvl2pPr>
            <a:lvl3pPr>
              <a:buClr>
                <a:schemeClr val="tx2"/>
              </a:buClr>
              <a:defRPr baseline="0"/>
            </a:lvl3pPr>
            <a:lvl4pPr>
              <a:buClr>
                <a:srgbClr val="00847D"/>
              </a:buClr>
              <a:defRPr/>
            </a:lvl4pPr>
            <a:lvl5pPr>
              <a:buClr>
                <a:srgbClr val="009CDD"/>
              </a:buClr>
              <a:defRPr/>
            </a:lvl5pPr>
          </a:lstStyle>
          <a:p>
            <a:pPr lvl="0"/>
            <a:r>
              <a:rPr lang="fr-FR" dirty="0"/>
              <a:t>Puce 1</a:t>
            </a:r>
          </a:p>
          <a:p>
            <a:pPr lvl="1"/>
            <a:r>
              <a:rPr lang="fr-FR" dirty="0"/>
              <a:t>Puce 2</a:t>
            </a:r>
          </a:p>
          <a:p>
            <a:pPr lvl="2"/>
            <a:r>
              <a:rPr lang="fr-FR" dirty="0"/>
              <a:t>Puce 3</a:t>
            </a:r>
          </a:p>
        </p:txBody>
      </p:sp>
      <p:sp>
        <p:nvSpPr>
          <p:cNvPr id="4" name="Titre 3"/>
          <p:cNvSpPr>
            <a:spLocks noGrp="1"/>
          </p:cNvSpPr>
          <p:nvPr>
            <p:ph type="title"/>
          </p:nvPr>
        </p:nvSpPr>
        <p:spPr>
          <a:xfrm>
            <a:off x="457200" y="0"/>
            <a:ext cx="8229600" cy="1143000"/>
          </a:xfrm>
        </p:spPr>
        <p:txBody>
          <a:bodyPr/>
          <a:lstStyle>
            <a:lvl1pPr>
              <a:defRPr baseline="0">
                <a:solidFill>
                  <a:schemeClr val="bg1"/>
                </a:solidFill>
              </a:defRPr>
            </a:lvl1pPr>
          </a:lstStyle>
          <a:p>
            <a:r>
              <a:rPr lang="fr-FR"/>
              <a:t>Modifiez le style du titre</a:t>
            </a:r>
            <a:endParaRPr lang="fr-FR" dirty="0"/>
          </a:p>
        </p:txBody>
      </p:sp>
    </p:spTree>
    <p:extLst>
      <p:ext uri="{BB962C8B-B14F-4D97-AF65-F5344CB8AC3E}">
        <p14:creationId xmlns:p14="http://schemas.microsoft.com/office/powerpoint/2010/main" val="2325079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re et contenu">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31F974E-548C-41BC-970A-EC67F5688195}"/>
              </a:ext>
            </a:extLst>
          </p:cNvPr>
          <p:cNvSpPr/>
          <p:nvPr userDrawn="1"/>
        </p:nvSpPr>
        <p:spPr>
          <a:xfrm>
            <a:off x="0" y="0"/>
            <a:ext cx="9144000" cy="115670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highlight>
                <a:srgbClr val="E1B901"/>
              </a:highlight>
            </a:endParaRPr>
          </a:p>
        </p:txBody>
      </p:sp>
      <p:sp>
        <p:nvSpPr>
          <p:cNvPr id="3" name="Espace réservé du contenu 2"/>
          <p:cNvSpPr>
            <a:spLocks noGrp="1"/>
          </p:cNvSpPr>
          <p:nvPr>
            <p:ph idx="1" hasCustomPrompt="1"/>
          </p:nvPr>
        </p:nvSpPr>
        <p:spPr>
          <a:xfrm>
            <a:off x="457200" y="1772817"/>
            <a:ext cx="8229600" cy="4176464"/>
          </a:xfrm>
        </p:spPr>
        <p:txBody>
          <a:bodyPr/>
          <a:lstStyle>
            <a:lvl1pPr marL="342900" indent="-342900">
              <a:buClr>
                <a:schemeClr val="accent5"/>
              </a:buClr>
              <a:buSzPct val="120000"/>
              <a:buFont typeface="Arial" panose="020B0604020202020204" pitchFamily="34" charset="0"/>
              <a:buChar char="•"/>
              <a:defRPr sz="2000" b="0" i="0" baseline="0">
                <a:solidFill>
                  <a:schemeClr val="tx1"/>
                </a:solidFill>
              </a:defRPr>
            </a:lvl1pPr>
            <a:lvl2pPr marL="809625" indent="-285750">
              <a:buClr>
                <a:schemeClr val="accent5"/>
              </a:buClr>
              <a:buFont typeface="Courier New" panose="02070309020205020404" pitchFamily="49" charset="0"/>
              <a:buChar char="o"/>
              <a:defRPr/>
            </a:lvl2pPr>
            <a:lvl3pPr marL="1346200" marR="0" indent="-288925" algn="l" defTabSz="914400" rtl="0" eaLnBrk="1" fontAlgn="base" latinLnBrk="0" hangingPunct="1">
              <a:lnSpc>
                <a:spcPct val="100000"/>
              </a:lnSpc>
              <a:spcBef>
                <a:spcPct val="20000"/>
              </a:spcBef>
              <a:spcAft>
                <a:spcPct val="0"/>
              </a:spcAft>
              <a:buClr>
                <a:schemeClr val="accent5"/>
              </a:buClr>
              <a:buSzTx/>
              <a:buFont typeface="Wingdings" panose="05000000000000000000" pitchFamily="2" charset="2"/>
              <a:buChar char="§"/>
              <a:tabLst/>
              <a:defRPr/>
            </a:lvl3pPr>
            <a:lvl4pPr>
              <a:buClr>
                <a:srgbClr val="00847D"/>
              </a:buClr>
              <a:defRPr/>
            </a:lvl4pPr>
            <a:lvl5pPr>
              <a:buClr>
                <a:srgbClr val="009CDD"/>
              </a:buClr>
              <a:defRPr/>
            </a:lvl5pPr>
          </a:lstStyle>
          <a:p>
            <a:pPr lvl="0"/>
            <a:r>
              <a:rPr lang="fr-FR" dirty="0"/>
              <a:t>Puce 1</a:t>
            </a:r>
          </a:p>
          <a:p>
            <a:pPr lvl="1"/>
            <a:r>
              <a:rPr lang="fr-FR" dirty="0"/>
              <a:t>Puce 2</a:t>
            </a:r>
          </a:p>
          <a:p>
            <a:pPr lvl="2"/>
            <a:r>
              <a:rPr lang="fr-FR" dirty="0"/>
              <a:t>Puce 3</a:t>
            </a:r>
          </a:p>
        </p:txBody>
      </p:sp>
      <p:sp>
        <p:nvSpPr>
          <p:cNvPr id="4" name="Titre 3"/>
          <p:cNvSpPr>
            <a:spLocks noGrp="1"/>
          </p:cNvSpPr>
          <p:nvPr>
            <p:ph type="title"/>
          </p:nvPr>
        </p:nvSpPr>
        <p:spPr>
          <a:xfrm>
            <a:off x="457200" y="0"/>
            <a:ext cx="8229600" cy="1143000"/>
          </a:xfrm>
        </p:spPr>
        <p:txBody>
          <a:bodyPr/>
          <a:lstStyle>
            <a:lvl1pPr>
              <a:defRPr baseline="0">
                <a:solidFill>
                  <a:schemeClr val="bg1"/>
                </a:solidFill>
              </a:defRPr>
            </a:lvl1pPr>
          </a:lstStyle>
          <a:p>
            <a:r>
              <a:rPr lang="fr-FR"/>
              <a:t>Modifiez le style du titre</a:t>
            </a:r>
            <a:endParaRPr lang="fr-FR" dirty="0"/>
          </a:p>
        </p:txBody>
      </p:sp>
    </p:spTree>
    <p:extLst>
      <p:ext uri="{BB962C8B-B14F-4D97-AF65-F5344CB8AC3E}">
        <p14:creationId xmlns:p14="http://schemas.microsoft.com/office/powerpoint/2010/main" val="307558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re et contenu">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8189BED-FE74-4B7A-B9BB-DF91A8A86B00}"/>
              </a:ext>
            </a:extLst>
          </p:cNvPr>
          <p:cNvSpPr/>
          <p:nvPr userDrawn="1"/>
        </p:nvSpPr>
        <p:spPr>
          <a:xfrm>
            <a:off x="-4666" y="0"/>
            <a:ext cx="9148666" cy="1143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space réservé du contenu 2"/>
          <p:cNvSpPr>
            <a:spLocks noGrp="1"/>
          </p:cNvSpPr>
          <p:nvPr>
            <p:ph idx="1" hasCustomPrompt="1"/>
          </p:nvPr>
        </p:nvSpPr>
        <p:spPr>
          <a:xfrm>
            <a:off x="457200" y="1772817"/>
            <a:ext cx="8229600" cy="4176464"/>
          </a:xfrm>
        </p:spPr>
        <p:txBody>
          <a:bodyPr/>
          <a:lstStyle>
            <a:lvl1pPr marL="365125" indent="-365125">
              <a:buClr>
                <a:schemeClr val="accent6"/>
              </a:buClr>
              <a:buSzPct val="120000"/>
              <a:buFont typeface="Arial" panose="020B0604020202020204" pitchFamily="34" charset="0"/>
              <a:buChar char="•"/>
              <a:defRPr sz="2000" b="0" i="0" baseline="0">
                <a:solidFill>
                  <a:schemeClr val="tx1"/>
                </a:solidFill>
              </a:defRPr>
            </a:lvl1pPr>
            <a:lvl2pPr>
              <a:buClr>
                <a:schemeClr val="accent6"/>
              </a:buClr>
              <a:defRPr/>
            </a:lvl2pPr>
            <a:lvl3pPr>
              <a:buClr>
                <a:schemeClr val="accent6"/>
              </a:buClr>
              <a:defRPr baseline="0"/>
            </a:lvl3pPr>
            <a:lvl4pPr>
              <a:buClr>
                <a:srgbClr val="00847D"/>
              </a:buClr>
              <a:defRPr/>
            </a:lvl4pPr>
            <a:lvl5pPr>
              <a:buClr>
                <a:srgbClr val="009CDD"/>
              </a:buClr>
              <a:defRPr/>
            </a:lvl5pPr>
          </a:lstStyle>
          <a:p>
            <a:pPr lvl="0"/>
            <a:r>
              <a:rPr lang="fr-FR" dirty="0"/>
              <a:t>Puce 1</a:t>
            </a:r>
          </a:p>
          <a:p>
            <a:pPr lvl="1"/>
            <a:r>
              <a:rPr lang="fr-FR" dirty="0"/>
              <a:t>Puce 2</a:t>
            </a:r>
          </a:p>
          <a:p>
            <a:pPr lvl="2"/>
            <a:r>
              <a:rPr lang="fr-FR" dirty="0"/>
              <a:t>Puce 3</a:t>
            </a:r>
          </a:p>
        </p:txBody>
      </p:sp>
      <p:sp>
        <p:nvSpPr>
          <p:cNvPr id="4" name="Titre 3"/>
          <p:cNvSpPr>
            <a:spLocks noGrp="1"/>
          </p:cNvSpPr>
          <p:nvPr>
            <p:ph type="title"/>
          </p:nvPr>
        </p:nvSpPr>
        <p:spPr>
          <a:xfrm>
            <a:off x="457200" y="0"/>
            <a:ext cx="8229600" cy="1143000"/>
          </a:xfrm>
        </p:spPr>
        <p:txBody>
          <a:bodyPr/>
          <a:lstStyle>
            <a:lvl1pPr>
              <a:defRPr baseline="0">
                <a:solidFill>
                  <a:schemeClr val="bg1"/>
                </a:solidFill>
              </a:defRPr>
            </a:lvl1pPr>
          </a:lstStyle>
          <a:p>
            <a:r>
              <a:rPr lang="fr-FR"/>
              <a:t>Modifiez le style du titre</a:t>
            </a:r>
            <a:endParaRPr lang="fr-FR" dirty="0"/>
          </a:p>
        </p:txBody>
      </p:sp>
    </p:spTree>
    <p:extLst>
      <p:ext uri="{BB962C8B-B14F-4D97-AF65-F5344CB8AC3E}">
        <p14:creationId xmlns:p14="http://schemas.microsoft.com/office/powerpoint/2010/main" val="25399489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Sommaire- 5 parties">
    <p:bg>
      <p:bgPr>
        <a:solidFill>
          <a:schemeClr val="bg1"/>
        </a:solidFill>
        <a:effectLst/>
      </p:bgPr>
    </p:bg>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59F3B3F8-51F0-4CF3-929D-E32180DD0064}"/>
              </a:ext>
            </a:extLst>
          </p:cNvPr>
          <p:cNvSpPr/>
          <p:nvPr userDrawn="1"/>
        </p:nvSpPr>
        <p:spPr>
          <a:xfrm>
            <a:off x="0" y="0"/>
            <a:ext cx="9144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7" name="Espace réservé du contenu 2">
            <a:extLst>
              <a:ext uri="{FF2B5EF4-FFF2-40B4-BE49-F238E27FC236}">
                <a16:creationId xmlns:a16="http://schemas.microsoft.com/office/drawing/2014/main" id="{1229FBAC-5D9C-4A0F-B7DC-5B0BCCA2A9E3}"/>
              </a:ext>
            </a:extLst>
          </p:cNvPr>
          <p:cNvSpPr>
            <a:spLocks noGrp="1"/>
          </p:cNvSpPr>
          <p:nvPr>
            <p:ph idx="13" hasCustomPrompt="1"/>
          </p:nvPr>
        </p:nvSpPr>
        <p:spPr>
          <a:xfrm>
            <a:off x="2195736" y="1548037"/>
            <a:ext cx="6361297" cy="483486"/>
          </a:xfrm>
        </p:spPr>
        <p:txBody>
          <a:bodyPr/>
          <a:lstStyle>
            <a:lvl1pPr marL="0" indent="0">
              <a:buClr>
                <a:srgbClr val="00847D"/>
              </a:buClr>
              <a:buFont typeface="Arial" panose="020B0604020202020204" pitchFamily="34" charset="0"/>
              <a:buNone/>
              <a:defRPr sz="2000">
                <a:solidFill>
                  <a:schemeClr val="bg1"/>
                </a:solidFill>
              </a:defRPr>
            </a:lvl1pPr>
            <a:lvl2pPr>
              <a:buClr>
                <a:srgbClr val="009CDD"/>
              </a:buClr>
              <a:defRPr/>
            </a:lvl2pPr>
            <a:lvl3pPr>
              <a:buClr>
                <a:srgbClr val="384050"/>
              </a:buClr>
              <a:defRPr/>
            </a:lvl3pPr>
            <a:lvl4pPr>
              <a:buClr>
                <a:srgbClr val="00847D"/>
              </a:buClr>
              <a:defRPr/>
            </a:lvl4pPr>
            <a:lvl5pPr>
              <a:buClr>
                <a:srgbClr val="009CDD"/>
              </a:buClr>
              <a:defRPr/>
            </a:lvl5pPr>
          </a:lstStyle>
          <a:p>
            <a:pPr lvl="0"/>
            <a:r>
              <a:rPr lang="fr-FR" dirty="0"/>
              <a:t>1 - Texte à modifier</a:t>
            </a:r>
          </a:p>
        </p:txBody>
      </p:sp>
      <p:sp>
        <p:nvSpPr>
          <p:cNvPr id="49" name="Espace réservé du contenu 2">
            <a:extLst>
              <a:ext uri="{FF2B5EF4-FFF2-40B4-BE49-F238E27FC236}">
                <a16:creationId xmlns:a16="http://schemas.microsoft.com/office/drawing/2014/main" id="{C170EDB6-A4BB-45EC-A4D5-DC6836D9341B}"/>
              </a:ext>
            </a:extLst>
          </p:cNvPr>
          <p:cNvSpPr>
            <a:spLocks noGrp="1"/>
          </p:cNvSpPr>
          <p:nvPr>
            <p:ph idx="15" hasCustomPrompt="1"/>
          </p:nvPr>
        </p:nvSpPr>
        <p:spPr>
          <a:xfrm>
            <a:off x="2647439" y="3462579"/>
            <a:ext cx="6194243" cy="483486"/>
          </a:xfrm>
        </p:spPr>
        <p:txBody>
          <a:bodyPr/>
          <a:lstStyle>
            <a:lvl1pPr marL="0" indent="0">
              <a:buClr>
                <a:srgbClr val="00847D"/>
              </a:buClr>
              <a:buFont typeface="Arial" panose="020B0604020202020204" pitchFamily="34" charset="0"/>
              <a:buNone/>
              <a:defRPr sz="2000">
                <a:solidFill>
                  <a:schemeClr val="bg1"/>
                </a:solidFill>
              </a:defRPr>
            </a:lvl1pPr>
            <a:lvl2pPr>
              <a:buClr>
                <a:srgbClr val="009CDD"/>
              </a:buClr>
              <a:defRPr/>
            </a:lvl2pPr>
            <a:lvl3pPr>
              <a:buClr>
                <a:srgbClr val="384050"/>
              </a:buClr>
              <a:defRPr/>
            </a:lvl3pPr>
            <a:lvl4pPr>
              <a:buClr>
                <a:srgbClr val="00847D"/>
              </a:buClr>
              <a:defRPr/>
            </a:lvl4pPr>
            <a:lvl5pPr>
              <a:buClr>
                <a:srgbClr val="009CDD"/>
              </a:buClr>
              <a:defRPr/>
            </a:lvl5pPr>
          </a:lstStyle>
          <a:p>
            <a:pPr lvl="0"/>
            <a:r>
              <a:rPr lang="fr-FR" dirty="0"/>
              <a:t>3 - Texte à modifier</a:t>
            </a:r>
          </a:p>
        </p:txBody>
      </p:sp>
      <p:sp>
        <p:nvSpPr>
          <p:cNvPr id="50" name="Espace réservé du contenu 2">
            <a:extLst>
              <a:ext uri="{FF2B5EF4-FFF2-40B4-BE49-F238E27FC236}">
                <a16:creationId xmlns:a16="http://schemas.microsoft.com/office/drawing/2014/main" id="{828A0817-C451-4AEA-94B4-DABB2B873143}"/>
              </a:ext>
            </a:extLst>
          </p:cNvPr>
          <p:cNvSpPr>
            <a:spLocks noGrp="1"/>
          </p:cNvSpPr>
          <p:nvPr>
            <p:ph idx="16" hasCustomPrompt="1"/>
          </p:nvPr>
        </p:nvSpPr>
        <p:spPr>
          <a:xfrm>
            <a:off x="2411760" y="4439911"/>
            <a:ext cx="6361297" cy="483486"/>
          </a:xfrm>
        </p:spPr>
        <p:txBody>
          <a:bodyPr/>
          <a:lstStyle>
            <a:lvl1pPr marL="0" indent="0">
              <a:buClr>
                <a:srgbClr val="00847D"/>
              </a:buClr>
              <a:buFont typeface="Arial" panose="020B0604020202020204" pitchFamily="34" charset="0"/>
              <a:buNone/>
              <a:defRPr sz="2000">
                <a:solidFill>
                  <a:schemeClr val="bg1"/>
                </a:solidFill>
              </a:defRPr>
            </a:lvl1pPr>
            <a:lvl2pPr>
              <a:buClr>
                <a:srgbClr val="009CDD"/>
              </a:buClr>
              <a:defRPr/>
            </a:lvl2pPr>
            <a:lvl3pPr>
              <a:buClr>
                <a:srgbClr val="384050"/>
              </a:buClr>
              <a:defRPr/>
            </a:lvl3pPr>
            <a:lvl4pPr>
              <a:buClr>
                <a:srgbClr val="00847D"/>
              </a:buClr>
              <a:defRPr/>
            </a:lvl4pPr>
            <a:lvl5pPr>
              <a:buClr>
                <a:srgbClr val="009CDD"/>
              </a:buClr>
              <a:defRPr/>
            </a:lvl5pPr>
          </a:lstStyle>
          <a:p>
            <a:pPr lvl="0"/>
            <a:r>
              <a:rPr lang="fr-FR" dirty="0"/>
              <a:t>4 - Texte à modifier</a:t>
            </a:r>
          </a:p>
        </p:txBody>
      </p:sp>
      <p:sp>
        <p:nvSpPr>
          <p:cNvPr id="51" name="Espace réservé du contenu 2">
            <a:extLst>
              <a:ext uri="{FF2B5EF4-FFF2-40B4-BE49-F238E27FC236}">
                <a16:creationId xmlns:a16="http://schemas.microsoft.com/office/drawing/2014/main" id="{9DBA2AAF-306B-42C6-A195-78F03C882CDA}"/>
              </a:ext>
            </a:extLst>
          </p:cNvPr>
          <p:cNvSpPr>
            <a:spLocks noGrp="1"/>
          </p:cNvSpPr>
          <p:nvPr>
            <p:ph idx="17" hasCustomPrompt="1"/>
          </p:nvPr>
        </p:nvSpPr>
        <p:spPr>
          <a:xfrm>
            <a:off x="2627784" y="2505308"/>
            <a:ext cx="6361297" cy="483486"/>
          </a:xfrm>
        </p:spPr>
        <p:txBody>
          <a:bodyPr/>
          <a:lstStyle>
            <a:lvl1pPr marL="0" indent="0">
              <a:buClr>
                <a:srgbClr val="00847D"/>
              </a:buClr>
              <a:buFont typeface="Arial" panose="020B0604020202020204" pitchFamily="34" charset="0"/>
              <a:buNone/>
              <a:defRPr sz="2000">
                <a:solidFill>
                  <a:schemeClr val="bg1"/>
                </a:solidFill>
              </a:defRPr>
            </a:lvl1pPr>
            <a:lvl2pPr>
              <a:buClr>
                <a:srgbClr val="009CDD"/>
              </a:buClr>
              <a:defRPr/>
            </a:lvl2pPr>
            <a:lvl3pPr>
              <a:buClr>
                <a:srgbClr val="384050"/>
              </a:buClr>
              <a:defRPr/>
            </a:lvl3pPr>
            <a:lvl4pPr>
              <a:buClr>
                <a:srgbClr val="00847D"/>
              </a:buClr>
              <a:defRPr/>
            </a:lvl4pPr>
            <a:lvl5pPr>
              <a:buClr>
                <a:srgbClr val="009CDD"/>
              </a:buClr>
              <a:defRPr/>
            </a:lvl5pPr>
          </a:lstStyle>
          <a:p>
            <a:pPr lvl="0"/>
            <a:r>
              <a:rPr lang="fr-FR" dirty="0"/>
              <a:t>2 - Texte à modifier</a:t>
            </a:r>
          </a:p>
        </p:txBody>
      </p:sp>
      <p:sp>
        <p:nvSpPr>
          <p:cNvPr id="52" name="Espace réservé du contenu 2">
            <a:extLst>
              <a:ext uri="{FF2B5EF4-FFF2-40B4-BE49-F238E27FC236}">
                <a16:creationId xmlns:a16="http://schemas.microsoft.com/office/drawing/2014/main" id="{2A415BAD-0AB3-48A9-AF29-0A05B8E13B18}"/>
              </a:ext>
            </a:extLst>
          </p:cNvPr>
          <p:cNvSpPr>
            <a:spLocks noGrp="1"/>
          </p:cNvSpPr>
          <p:nvPr>
            <p:ph idx="18" hasCustomPrompt="1"/>
          </p:nvPr>
        </p:nvSpPr>
        <p:spPr>
          <a:xfrm>
            <a:off x="1835696" y="5417243"/>
            <a:ext cx="6361297" cy="483486"/>
          </a:xfrm>
        </p:spPr>
        <p:txBody>
          <a:bodyPr/>
          <a:lstStyle>
            <a:lvl1pPr marL="0" indent="0">
              <a:buClr>
                <a:srgbClr val="00847D"/>
              </a:buClr>
              <a:buFont typeface="Arial" panose="020B0604020202020204" pitchFamily="34" charset="0"/>
              <a:buNone/>
              <a:defRPr sz="2000">
                <a:solidFill>
                  <a:schemeClr val="bg1"/>
                </a:solidFill>
              </a:defRPr>
            </a:lvl1pPr>
            <a:lvl2pPr>
              <a:buClr>
                <a:srgbClr val="009CDD"/>
              </a:buClr>
              <a:defRPr/>
            </a:lvl2pPr>
            <a:lvl3pPr>
              <a:buClr>
                <a:srgbClr val="384050"/>
              </a:buClr>
              <a:defRPr/>
            </a:lvl3pPr>
            <a:lvl4pPr>
              <a:buClr>
                <a:srgbClr val="00847D"/>
              </a:buClr>
              <a:defRPr/>
            </a:lvl4pPr>
            <a:lvl5pPr>
              <a:buClr>
                <a:srgbClr val="009CDD"/>
              </a:buClr>
              <a:defRPr/>
            </a:lvl5pPr>
          </a:lstStyle>
          <a:p>
            <a:pPr lvl="0"/>
            <a:r>
              <a:rPr lang="fr-FR" dirty="0"/>
              <a:t>5 - Texte à modifier</a:t>
            </a:r>
          </a:p>
        </p:txBody>
      </p:sp>
      <p:sp>
        <p:nvSpPr>
          <p:cNvPr id="53" name="Titre 3">
            <a:extLst>
              <a:ext uri="{FF2B5EF4-FFF2-40B4-BE49-F238E27FC236}">
                <a16:creationId xmlns:a16="http://schemas.microsoft.com/office/drawing/2014/main" id="{9F3A07B9-146F-44AA-9AF8-68080CC9838B}"/>
              </a:ext>
            </a:extLst>
          </p:cNvPr>
          <p:cNvSpPr>
            <a:spLocks noGrp="1"/>
          </p:cNvSpPr>
          <p:nvPr>
            <p:ph type="title" hasCustomPrompt="1"/>
          </p:nvPr>
        </p:nvSpPr>
        <p:spPr>
          <a:xfrm>
            <a:off x="457200" y="96920"/>
            <a:ext cx="8229600" cy="1143000"/>
          </a:xfrm>
        </p:spPr>
        <p:txBody>
          <a:bodyPr/>
          <a:lstStyle>
            <a:lvl1pPr>
              <a:defRPr>
                <a:solidFill>
                  <a:schemeClr val="accent4"/>
                </a:solidFill>
              </a:defRPr>
            </a:lvl1pPr>
          </a:lstStyle>
          <a:p>
            <a:r>
              <a:rPr lang="fr-FR" dirty="0"/>
              <a:t>MODIFIEZ LE TITRE</a:t>
            </a:r>
          </a:p>
        </p:txBody>
      </p:sp>
      <p:pic>
        <p:nvPicPr>
          <p:cNvPr id="10" name="Image 9" descr="Une image contenant montagne, ciel, nature, ignorant&#10;&#10;Description générée automatiquement">
            <a:extLst>
              <a:ext uri="{FF2B5EF4-FFF2-40B4-BE49-F238E27FC236}">
                <a16:creationId xmlns:a16="http://schemas.microsoft.com/office/drawing/2014/main" id="{3A9966AE-0253-D94B-9452-0A78EC8F2C7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8680"/>
            <a:ext cx="2527300" cy="5549900"/>
          </a:xfrm>
          <a:prstGeom prst="rect">
            <a:avLst/>
          </a:prstGeom>
        </p:spPr>
      </p:pic>
    </p:spTree>
    <p:extLst>
      <p:ext uri="{BB962C8B-B14F-4D97-AF65-F5344CB8AC3E}">
        <p14:creationId xmlns:p14="http://schemas.microsoft.com/office/powerpoint/2010/main" val="34579412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re partie 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C930174-126B-47FE-88CD-6696630FB07D}"/>
              </a:ext>
            </a:extLst>
          </p:cNvPr>
          <p:cNvSpPr/>
          <p:nvPr userDrawn="1"/>
        </p:nvSpPr>
        <p:spPr>
          <a:xfrm>
            <a:off x="0" y="5733255"/>
            <a:ext cx="9144000" cy="11567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a:extLst>
              <a:ext uri="{FF2B5EF4-FFF2-40B4-BE49-F238E27FC236}">
                <a16:creationId xmlns:a16="http://schemas.microsoft.com/office/drawing/2014/main" id="{EF85A03F-D5DE-44A9-B8ED-1C75DC507857}"/>
              </a:ext>
            </a:extLst>
          </p:cNvPr>
          <p:cNvSpPr/>
          <p:nvPr userDrawn="1"/>
        </p:nvSpPr>
        <p:spPr>
          <a:xfrm>
            <a:off x="0" y="0"/>
            <a:ext cx="9144000" cy="11567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 name="Image 5" descr="Une image contenant montagne, herbe, nature, coteau&#10;&#10;Description générée automatiquement">
            <a:extLst>
              <a:ext uri="{FF2B5EF4-FFF2-40B4-BE49-F238E27FC236}">
                <a16:creationId xmlns:a16="http://schemas.microsoft.com/office/drawing/2014/main" id="{07C1A2C5-D494-4411-BC6A-8BE7137CB80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299672"/>
            <a:ext cx="2343335" cy="4290614"/>
          </a:xfrm>
          <a:prstGeom prst="rect">
            <a:avLst/>
          </a:prstGeom>
        </p:spPr>
      </p:pic>
      <p:sp>
        <p:nvSpPr>
          <p:cNvPr id="9" name="Espace réservé du texte 2">
            <a:extLst>
              <a:ext uri="{FF2B5EF4-FFF2-40B4-BE49-F238E27FC236}">
                <a16:creationId xmlns:a16="http://schemas.microsoft.com/office/drawing/2014/main" id="{426AF31D-9749-4482-9C5A-4B26B43846C3}"/>
              </a:ext>
            </a:extLst>
          </p:cNvPr>
          <p:cNvSpPr>
            <a:spLocks noGrp="1"/>
          </p:cNvSpPr>
          <p:nvPr>
            <p:ph type="body" idx="10" hasCustomPrompt="1"/>
          </p:nvPr>
        </p:nvSpPr>
        <p:spPr>
          <a:xfrm>
            <a:off x="2699792" y="2852935"/>
            <a:ext cx="5904656" cy="1152129"/>
          </a:xfrm>
        </p:spPr>
        <p:txBody>
          <a:bodyPr anchor="ctr"/>
          <a:lstStyle>
            <a:lvl1pPr marL="0" indent="0">
              <a:buNone/>
              <a:defRPr sz="2800">
                <a:solidFill>
                  <a:schemeClr val="accent2"/>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dirty="0"/>
              <a:t>Titre partie 1</a:t>
            </a:r>
          </a:p>
        </p:txBody>
      </p:sp>
    </p:spTree>
    <p:extLst>
      <p:ext uri="{BB962C8B-B14F-4D97-AF65-F5344CB8AC3E}">
        <p14:creationId xmlns:p14="http://schemas.microsoft.com/office/powerpoint/2010/main" val="3968912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re partie 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C930174-126B-47FE-88CD-6696630FB07D}"/>
              </a:ext>
            </a:extLst>
          </p:cNvPr>
          <p:cNvSpPr/>
          <p:nvPr userDrawn="1"/>
        </p:nvSpPr>
        <p:spPr>
          <a:xfrm>
            <a:off x="0" y="5733255"/>
            <a:ext cx="9144000" cy="1156703"/>
          </a:xfrm>
          <a:prstGeom prst="rect">
            <a:avLst/>
          </a:prstGeom>
          <a:solidFill>
            <a:srgbClr val="E1B9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a:extLst>
              <a:ext uri="{FF2B5EF4-FFF2-40B4-BE49-F238E27FC236}">
                <a16:creationId xmlns:a16="http://schemas.microsoft.com/office/drawing/2014/main" id="{EF85A03F-D5DE-44A9-B8ED-1C75DC507857}"/>
              </a:ext>
            </a:extLst>
          </p:cNvPr>
          <p:cNvSpPr/>
          <p:nvPr userDrawn="1"/>
        </p:nvSpPr>
        <p:spPr>
          <a:xfrm>
            <a:off x="0" y="0"/>
            <a:ext cx="9144000" cy="1156703"/>
          </a:xfrm>
          <a:prstGeom prst="rect">
            <a:avLst/>
          </a:prstGeom>
          <a:solidFill>
            <a:srgbClr val="E1B9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 name="Image 5" descr="Une image contenant montagne, herbe, nature, coteau&#10;&#10;Description générée automatiquement">
            <a:extLst>
              <a:ext uri="{FF2B5EF4-FFF2-40B4-BE49-F238E27FC236}">
                <a16:creationId xmlns:a16="http://schemas.microsoft.com/office/drawing/2014/main" id="{07C1A2C5-D494-4411-BC6A-8BE7137CB80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299672"/>
            <a:ext cx="2343335" cy="4290614"/>
          </a:xfrm>
          <a:prstGeom prst="rect">
            <a:avLst/>
          </a:prstGeom>
        </p:spPr>
      </p:pic>
      <p:sp>
        <p:nvSpPr>
          <p:cNvPr id="9" name="Espace réservé du texte 2">
            <a:extLst>
              <a:ext uri="{FF2B5EF4-FFF2-40B4-BE49-F238E27FC236}">
                <a16:creationId xmlns:a16="http://schemas.microsoft.com/office/drawing/2014/main" id="{426AF31D-9749-4482-9C5A-4B26B43846C3}"/>
              </a:ext>
            </a:extLst>
          </p:cNvPr>
          <p:cNvSpPr>
            <a:spLocks noGrp="1"/>
          </p:cNvSpPr>
          <p:nvPr>
            <p:ph type="body" idx="10" hasCustomPrompt="1"/>
          </p:nvPr>
        </p:nvSpPr>
        <p:spPr>
          <a:xfrm>
            <a:off x="2699792" y="2852935"/>
            <a:ext cx="5904656" cy="1152129"/>
          </a:xfrm>
        </p:spPr>
        <p:txBody>
          <a:bodyPr anchor="ctr"/>
          <a:lstStyle>
            <a:lvl1pPr marL="0" indent="0">
              <a:buNone/>
              <a:defRPr sz="2800">
                <a:solidFill>
                  <a:schemeClr val="accent2"/>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dirty="0"/>
              <a:t>Titre partie 2</a:t>
            </a:r>
          </a:p>
        </p:txBody>
      </p:sp>
    </p:spTree>
    <p:extLst>
      <p:ext uri="{BB962C8B-B14F-4D97-AF65-F5344CB8AC3E}">
        <p14:creationId xmlns:p14="http://schemas.microsoft.com/office/powerpoint/2010/main" val="28909876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88913"/>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dirty="0"/>
              <a:t>Cliquez pour modifier le style du titre</a:t>
            </a:r>
          </a:p>
        </p:txBody>
      </p:sp>
      <p:sp>
        <p:nvSpPr>
          <p:cNvPr id="1027" name="Rectangle 3"/>
          <p:cNvSpPr>
            <a:spLocks noGrp="1" noChangeArrowheads="1"/>
          </p:cNvSpPr>
          <p:nvPr>
            <p:ph type="body" idx="1"/>
          </p:nvPr>
        </p:nvSpPr>
        <p:spPr bwMode="auto">
          <a:xfrm>
            <a:off x="468313" y="1412875"/>
            <a:ext cx="8229600" cy="453640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rgbClr val="00847D"/>
              </a:buClr>
              <a:buSzTx/>
              <a:buFont typeface="Arial" panose="020B0604020202020204" pitchFamily="34" charset="0"/>
              <a:buChar char="•"/>
              <a:tabLst/>
              <a:defRPr/>
            </a:pPr>
            <a:r>
              <a:rPr lang="fr-FR" dirty="0"/>
              <a:t>Cliquez pour modifier les styles du texte du masque</a:t>
            </a:r>
          </a:p>
          <a:p>
            <a:pPr lvl="1"/>
            <a:r>
              <a:rPr lang="fr-FR" dirty="0"/>
              <a:t>Puce 2</a:t>
            </a:r>
          </a:p>
          <a:p>
            <a:pPr lvl="2"/>
            <a:r>
              <a:rPr lang="fr-FR" dirty="0"/>
              <a:t>Puce 3</a:t>
            </a:r>
          </a:p>
          <a:p>
            <a:pPr lvl="0"/>
            <a:r>
              <a:rPr lang="fr-FR" dirty="0"/>
              <a:t>Texte sans puce</a:t>
            </a:r>
          </a:p>
        </p:txBody>
      </p:sp>
      <p:sp>
        <p:nvSpPr>
          <p:cNvPr id="3" name="ZoneTexte 2"/>
          <p:cNvSpPr txBox="1"/>
          <p:nvPr/>
        </p:nvSpPr>
        <p:spPr>
          <a:xfrm>
            <a:off x="8316416" y="6309320"/>
            <a:ext cx="504056" cy="307777"/>
          </a:xfrm>
          <a:prstGeom prst="rect">
            <a:avLst/>
          </a:prstGeom>
          <a:noFill/>
        </p:spPr>
        <p:txBody>
          <a:bodyPr wrap="square" rtlCol="0">
            <a:spAutoFit/>
          </a:bodyPr>
          <a:lstStyle/>
          <a:p>
            <a:fld id="{99794111-4406-49EE-A019-664F0188BBE7}" type="slidenum">
              <a:rPr lang="fr-FR" sz="1400" smtClean="0"/>
              <a:t>‹N°›</a:t>
            </a:fld>
            <a:endParaRPr lang="fr-FR" sz="1400" dirty="0"/>
          </a:p>
        </p:txBody>
      </p:sp>
      <p:pic>
        <p:nvPicPr>
          <p:cNvPr id="4" name="Image 3" descr="Une image contenant texte, signe, extérieur&#10;&#10;Description générée automatiquement">
            <a:extLst>
              <a:ext uri="{FF2B5EF4-FFF2-40B4-BE49-F238E27FC236}">
                <a16:creationId xmlns:a16="http://schemas.microsoft.com/office/drawing/2014/main" id="{06C46F0E-0672-4D13-8B8E-B0662429F548}"/>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468313" y="6021288"/>
            <a:ext cx="1583407" cy="589240"/>
          </a:xfrm>
          <a:prstGeom prst="rect">
            <a:avLst/>
          </a:prstGeom>
        </p:spPr>
      </p:pic>
      <p:pic>
        <p:nvPicPr>
          <p:cNvPr id="2" name="Image 1">
            <a:extLst>
              <a:ext uri="{FF2B5EF4-FFF2-40B4-BE49-F238E27FC236}">
                <a16:creationId xmlns:a16="http://schemas.microsoft.com/office/drawing/2014/main" id="{2E51C288-E176-6C9F-6DD7-7A5D6FF9408C}"/>
              </a:ext>
            </a:extLst>
          </p:cNvPr>
          <p:cNvPicPr>
            <a:picLocks noChangeAspect="1"/>
          </p:cNvPicPr>
          <p:nvPr userDrawn="1"/>
        </p:nvPicPr>
        <p:blipFill>
          <a:blip r:embed="rId17"/>
          <a:stretch>
            <a:fillRect/>
          </a:stretch>
        </p:blipFill>
        <p:spPr>
          <a:xfrm>
            <a:off x="2123728" y="6021288"/>
            <a:ext cx="1444888" cy="648072"/>
          </a:xfrm>
          <a:prstGeom prst="rect">
            <a:avLst/>
          </a:prstGeom>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78" r:id="rId3"/>
    <p:sldLayoutId id="2147483687" r:id="rId4"/>
    <p:sldLayoutId id="2147483688" r:id="rId5"/>
    <p:sldLayoutId id="2147483679" r:id="rId6"/>
    <p:sldLayoutId id="2147483672" r:id="rId7"/>
    <p:sldLayoutId id="2147483683" r:id="rId8"/>
    <p:sldLayoutId id="2147483682" r:id="rId9"/>
    <p:sldLayoutId id="2147483684" r:id="rId10"/>
    <p:sldLayoutId id="2147483685" r:id="rId11"/>
    <p:sldLayoutId id="2147483686" r:id="rId12"/>
    <p:sldLayoutId id="2147483656" r:id="rId13"/>
    <p:sldLayoutId id="2147483659" r:id="rId14"/>
  </p:sldLayoutIdLst>
  <p:hf sldNum="0" hdr="0" ftr="0" dt="0"/>
  <p:txStyles>
    <p:titleStyle>
      <a:lvl1pPr algn="ctr" rtl="0" eaLnBrk="1" fontAlgn="base" hangingPunct="1">
        <a:spcBef>
          <a:spcPct val="0"/>
        </a:spcBef>
        <a:spcAft>
          <a:spcPct val="0"/>
        </a:spcAft>
        <a:defRPr sz="3600">
          <a:solidFill>
            <a:srgbClr val="00847D"/>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0" marR="0" indent="0" algn="l" defTabSz="914400" rtl="0" eaLnBrk="1" fontAlgn="base" latinLnBrk="0" hangingPunct="1">
        <a:lnSpc>
          <a:spcPct val="100000"/>
        </a:lnSpc>
        <a:spcBef>
          <a:spcPct val="20000"/>
        </a:spcBef>
        <a:spcAft>
          <a:spcPct val="0"/>
        </a:spcAft>
        <a:buClr>
          <a:srgbClr val="00847D"/>
        </a:buClr>
        <a:buSzPct val="110000"/>
        <a:buFont typeface="Arial" panose="020B0604020202020204" pitchFamily="34" charset="0"/>
        <a:buNone/>
        <a:tabLst>
          <a:tab pos="538163" algn="l"/>
        </a:tabLst>
        <a:defRPr sz="2000">
          <a:solidFill>
            <a:schemeClr val="tx1"/>
          </a:solidFill>
          <a:latin typeface="+mn-lt"/>
          <a:ea typeface="+mn-ea"/>
          <a:cs typeface="+mn-cs"/>
        </a:defRPr>
      </a:lvl1pPr>
      <a:lvl2pPr marL="809625" indent="-285750" algn="l" rtl="0" eaLnBrk="1" fontAlgn="base" hangingPunct="1">
        <a:spcBef>
          <a:spcPct val="20000"/>
        </a:spcBef>
        <a:spcAft>
          <a:spcPct val="0"/>
        </a:spcAft>
        <a:buClr>
          <a:schemeClr val="accent2"/>
        </a:buClr>
        <a:buSzPct val="80000"/>
        <a:buFont typeface="Courier New" panose="02070309020205020404" pitchFamily="49" charset="0"/>
        <a:buChar char="o"/>
        <a:defRPr sz="2000">
          <a:solidFill>
            <a:schemeClr val="tx1"/>
          </a:solidFill>
          <a:latin typeface="+mn-lt"/>
        </a:defRPr>
      </a:lvl2pPr>
      <a:lvl3pPr marL="1250950" indent="-228600" algn="l" rtl="0" eaLnBrk="1" fontAlgn="base" hangingPunct="1">
        <a:spcBef>
          <a:spcPct val="20000"/>
        </a:spcBef>
        <a:spcAft>
          <a:spcPct val="0"/>
        </a:spcAft>
        <a:buClr>
          <a:schemeClr val="accent2"/>
        </a:buClr>
        <a:buFont typeface="Wingdings" panose="05000000000000000000" pitchFamily="2" charset="2"/>
        <a:buChar char="§"/>
        <a:defRPr sz="2000">
          <a:solidFill>
            <a:schemeClr val="tx1"/>
          </a:solidFill>
          <a:latin typeface="+mn-lt"/>
        </a:defRPr>
      </a:lvl3pPr>
      <a:lvl4pPr marL="1600200" indent="-228600" algn="l" rtl="0" eaLnBrk="1" fontAlgn="base" hangingPunct="1">
        <a:spcBef>
          <a:spcPct val="20000"/>
        </a:spcBef>
        <a:spcAft>
          <a:spcPct val="0"/>
        </a:spcAft>
        <a:buClr>
          <a:srgbClr val="E1B901"/>
        </a:buClr>
        <a:buChar char="•"/>
        <a:defRPr sz="1600">
          <a:solidFill>
            <a:schemeClr val="tx1"/>
          </a:solidFill>
          <a:latin typeface="+mn-lt"/>
        </a:defRPr>
      </a:lvl4pPr>
      <a:lvl5pPr marL="2057400" indent="-228600" algn="l" rtl="0" eaLnBrk="1" fontAlgn="base" hangingPunct="1">
        <a:spcBef>
          <a:spcPct val="20000"/>
        </a:spcBef>
        <a:spcAft>
          <a:spcPct val="0"/>
        </a:spcAft>
        <a:buClr>
          <a:srgbClr val="009CDD"/>
        </a:buClr>
        <a:buFont typeface="Wingdings" panose="05000000000000000000" pitchFamily="2" charset="2"/>
        <a:buChar char="ü"/>
        <a:defRPr sz="1500">
          <a:solidFill>
            <a:schemeClr val="tx1"/>
          </a:solidFill>
          <a:latin typeface="+mn-lt"/>
        </a:defRPr>
      </a:lvl5pPr>
      <a:lvl6pPr marL="25146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27.png"/><Relationship Id="rId1" Type="http://schemas.openxmlformats.org/officeDocument/2006/relationships/slideLayout" Target="../slideLayouts/slideLayout3.xml"/><Relationship Id="rId4" Type="http://schemas.openxmlformats.org/officeDocument/2006/relationships/image" Target="../media/image29.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2.png"/><Relationship Id="rId1" Type="http://schemas.openxmlformats.org/officeDocument/2006/relationships/slideLayout" Target="../slideLayouts/slideLayout3.xml"/><Relationship Id="rId4" Type="http://schemas.openxmlformats.org/officeDocument/2006/relationships/image" Target="../media/image28.svg"/></Relationships>
</file>

<file path=ppt/slides/_rels/slide25.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5.emf"/><Relationship Id="rId1" Type="http://schemas.openxmlformats.org/officeDocument/2006/relationships/slideLayout" Target="../slideLayouts/slideLayout4.xml"/><Relationship Id="rId4" Type="http://schemas.openxmlformats.org/officeDocument/2006/relationships/image" Target="../media/image28.sv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3" Type="http://schemas.openxmlformats.org/officeDocument/2006/relationships/hyperlink" Target="https://www.cerema.fr/fr/actualites/intracting-demarche-financer-renovation-energetique" TargetMode="External"/><Relationship Id="rId2" Type="http://schemas.openxmlformats.org/officeDocument/2006/relationships/hyperlink" Target="https://programme-cee-actee.fr/wp-content/uploads/2023/06/Fiche_Intracting_VF.pdf" TargetMode="External"/><Relationship Id="rId1" Type="http://schemas.openxmlformats.org/officeDocument/2006/relationships/slideLayout" Target="../slideLayouts/slideLayout2.xml"/><Relationship Id="rId5" Type="http://schemas.openxmlformats.org/officeDocument/2006/relationships/hyperlink" Target="https://www.banquedesterritoires.fr/produits-services/prets-long-terme/investissement-dans-la-renovation-des-batiments-dispositif-intracting" TargetMode="External"/><Relationship Id="rId4" Type="http://schemas.openxmlformats.org/officeDocument/2006/relationships/hyperlink" Target="https://www.cerema.fr/fr/actualites/financer-renovation-energetique-collectivites-passent" TargetMode="External"/></Relationships>
</file>

<file path=ppt/slides/_rels/slide68.xml.rels><?xml version="1.0" encoding="UTF-8" standalone="yes"?>
<Relationships xmlns="http://schemas.openxmlformats.org/package/2006/relationships"><Relationship Id="rId3" Type="http://schemas.openxmlformats.org/officeDocument/2006/relationships/hyperlink" Target="http://www.auvergnerhonealpes-ee.fr/" TargetMode="External"/><Relationship Id="rId2" Type="http://schemas.openxmlformats.org/officeDocument/2006/relationships/hyperlink" Target="mailto:laurent.chanussot@auvergnerhonealpes-ee.fr" TargetMode="Externa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hyperlink" Target="https://www.youtube.com/watch?v=CfKyu6QnD2c&amp;t=23s"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 Id="rId9" Type="http://schemas.openxmlformats.org/officeDocument/2006/relationships/image" Target="../media/image15.sv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svg"/><Relationship Id="rId7" Type="http://schemas.openxmlformats.org/officeDocument/2006/relationships/image" Target="../media/image21.sv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11" Type="http://schemas.openxmlformats.org/officeDocument/2006/relationships/image" Target="../media/image25.svg"/><Relationship Id="rId5" Type="http://schemas.openxmlformats.org/officeDocument/2006/relationships/image" Target="../media/image19.sv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7B4D5D02-8AF7-8B42-8E18-D3D43B4FA939}"/>
              </a:ext>
            </a:extLst>
          </p:cNvPr>
          <p:cNvSpPr txBox="1"/>
          <p:nvPr/>
        </p:nvSpPr>
        <p:spPr>
          <a:xfrm>
            <a:off x="2648377" y="2132856"/>
            <a:ext cx="3775393" cy="1200329"/>
          </a:xfrm>
          <a:prstGeom prst="rect">
            <a:avLst/>
          </a:prstGeom>
          <a:noFill/>
        </p:spPr>
        <p:txBody>
          <a:bodyPr wrap="none" rtlCol="0">
            <a:spAutoFit/>
          </a:bodyPr>
          <a:lstStyle/>
          <a:p>
            <a:pPr algn="ctr"/>
            <a:r>
              <a:rPr lang="fr-FR" sz="3600" dirty="0">
                <a:solidFill>
                  <a:schemeClr val="bg1"/>
                </a:solidFill>
                <a:latin typeface="+mn-lt"/>
              </a:rPr>
              <a:t>L’</a:t>
            </a:r>
            <a:r>
              <a:rPr lang="fr-FR" sz="3600" dirty="0" err="1">
                <a:solidFill>
                  <a:schemeClr val="bg1"/>
                </a:solidFill>
                <a:latin typeface="+mn-lt"/>
              </a:rPr>
              <a:t>intracting</a:t>
            </a:r>
            <a:r>
              <a:rPr lang="fr-FR" sz="3600" dirty="0">
                <a:solidFill>
                  <a:schemeClr val="bg1"/>
                </a:solidFill>
                <a:latin typeface="+mn-lt"/>
              </a:rPr>
              <a:t> </a:t>
            </a:r>
          </a:p>
          <a:p>
            <a:pPr algn="ctr"/>
            <a:r>
              <a:rPr lang="fr-FR" sz="3600" dirty="0">
                <a:solidFill>
                  <a:schemeClr val="bg1"/>
                </a:solidFill>
                <a:latin typeface="+mn-lt"/>
              </a:rPr>
              <a:t>sur fonds propres</a:t>
            </a:r>
          </a:p>
        </p:txBody>
      </p:sp>
      <p:sp>
        <p:nvSpPr>
          <p:cNvPr id="6" name="ZoneTexte 5">
            <a:extLst>
              <a:ext uri="{FF2B5EF4-FFF2-40B4-BE49-F238E27FC236}">
                <a16:creationId xmlns:a16="http://schemas.microsoft.com/office/drawing/2014/main" id="{42E20648-BD19-D848-956A-D64304F9FDFB}"/>
              </a:ext>
            </a:extLst>
          </p:cNvPr>
          <p:cNvSpPr txBox="1"/>
          <p:nvPr/>
        </p:nvSpPr>
        <p:spPr>
          <a:xfrm>
            <a:off x="3023905" y="3717032"/>
            <a:ext cx="3024336" cy="769441"/>
          </a:xfrm>
          <a:prstGeom prst="rect">
            <a:avLst/>
          </a:prstGeom>
          <a:noFill/>
        </p:spPr>
        <p:txBody>
          <a:bodyPr wrap="square" rtlCol="0">
            <a:spAutoFit/>
          </a:bodyPr>
          <a:lstStyle/>
          <a:p>
            <a:pPr algn="ctr"/>
            <a:r>
              <a:rPr lang="fr-FR" sz="2200" dirty="0">
                <a:solidFill>
                  <a:schemeClr val="bg1"/>
                </a:solidFill>
                <a:latin typeface="+mj-lt"/>
              </a:rPr>
              <a:t>Support de formation</a:t>
            </a:r>
          </a:p>
          <a:p>
            <a:pPr algn="ctr"/>
            <a:r>
              <a:rPr lang="fr-FR" sz="2200" dirty="0">
                <a:solidFill>
                  <a:schemeClr val="bg1"/>
                </a:solidFill>
                <a:latin typeface="+mj-lt"/>
              </a:rPr>
              <a:t>Novembre 2024</a:t>
            </a:r>
          </a:p>
        </p:txBody>
      </p:sp>
    </p:spTree>
    <p:extLst>
      <p:ext uri="{BB962C8B-B14F-4D97-AF65-F5344CB8AC3E}">
        <p14:creationId xmlns:p14="http://schemas.microsoft.com/office/powerpoint/2010/main" val="16182237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457200" y="0"/>
            <a:ext cx="8686800" cy="1143000"/>
          </a:xfrm>
        </p:spPr>
        <p:txBody>
          <a:bodyPr/>
          <a:lstStyle/>
          <a:p>
            <a:pPr algn="l"/>
            <a:r>
              <a:rPr lang="fr-FR" dirty="0"/>
              <a:t>Introduction et philosophie</a:t>
            </a:r>
            <a:br>
              <a:rPr lang="fr-FR" dirty="0"/>
            </a:br>
            <a:r>
              <a:rPr lang="fr-FR" sz="3000" dirty="0"/>
              <a:t>Un dispositif adaptable sur mesure</a:t>
            </a:r>
          </a:p>
        </p:txBody>
      </p:sp>
      <p:sp>
        <p:nvSpPr>
          <p:cNvPr id="6" name="Rectangle 5">
            <a:extLst>
              <a:ext uri="{FF2B5EF4-FFF2-40B4-BE49-F238E27FC236}">
                <a16:creationId xmlns:a16="http://schemas.microsoft.com/office/drawing/2014/main" id="{6EF441C4-D0AA-14AF-0F4F-8AD45D1E9CD1}"/>
              </a:ext>
            </a:extLst>
          </p:cNvPr>
          <p:cNvSpPr/>
          <p:nvPr/>
        </p:nvSpPr>
        <p:spPr>
          <a:xfrm>
            <a:off x="457200" y="1340768"/>
            <a:ext cx="8147248" cy="36004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i="1" dirty="0">
                <a:solidFill>
                  <a:schemeClr val="tx1"/>
                </a:solidFill>
              </a:rPr>
              <a:t>Illustration : quelques retours d’expérience récents</a:t>
            </a:r>
          </a:p>
        </p:txBody>
      </p:sp>
      <p:pic>
        <p:nvPicPr>
          <p:cNvPr id="2" name="Image 1">
            <a:extLst>
              <a:ext uri="{FF2B5EF4-FFF2-40B4-BE49-F238E27FC236}">
                <a16:creationId xmlns:a16="http://schemas.microsoft.com/office/drawing/2014/main" id="{D1292D00-F7B3-C4B2-B344-0950D71C9335}"/>
              </a:ext>
            </a:extLst>
          </p:cNvPr>
          <p:cNvPicPr>
            <a:picLocks noChangeAspect="1"/>
          </p:cNvPicPr>
          <p:nvPr/>
        </p:nvPicPr>
        <p:blipFill>
          <a:blip r:embed="rId2"/>
          <a:stretch>
            <a:fillRect/>
          </a:stretch>
        </p:blipFill>
        <p:spPr>
          <a:xfrm>
            <a:off x="899592" y="1834275"/>
            <a:ext cx="7560840" cy="4035340"/>
          </a:xfrm>
          <a:prstGeom prst="rect">
            <a:avLst/>
          </a:prstGeom>
        </p:spPr>
      </p:pic>
    </p:spTree>
    <p:extLst>
      <p:ext uri="{BB962C8B-B14F-4D97-AF65-F5344CB8AC3E}">
        <p14:creationId xmlns:p14="http://schemas.microsoft.com/office/powerpoint/2010/main" val="28499870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457200" y="0"/>
            <a:ext cx="8686800" cy="1143000"/>
          </a:xfrm>
        </p:spPr>
        <p:txBody>
          <a:bodyPr/>
          <a:lstStyle/>
          <a:p>
            <a:pPr algn="l"/>
            <a:r>
              <a:rPr lang="fr-FR" dirty="0"/>
              <a:t>Introduction et philosophie</a:t>
            </a:r>
            <a:br>
              <a:rPr lang="fr-FR" dirty="0"/>
            </a:br>
            <a:r>
              <a:rPr lang="fr-FR" sz="3000" dirty="0"/>
              <a:t>Une mise en place en 4 étapes clé</a:t>
            </a:r>
          </a:p>
        </p:txBody>
      </p:sp>
      <p:sp>
        <p:nvSpPr>
          <p:cNvPr id="99" name="Google Shape;429;p22">
            <a:extLst>
              <a:ext uri="{FF2B5EF4-FFF2-40B4-BE49-F238E27FC236}">
                <a16:creationId xmlns:a16="http://schemas.microsoft.com/office/drawing/2014/main" id="{7113ED22-14BB-9187-D1B2-ED4852E2C242}"/>
              </a:ext>
            </a:extLst>
          </p:cNvPr>
          <p:cNvSpPr/>
          <p:nvPr/>
        </p:nvSpPr>
        <p:spPr>
          <a:xfrm rot="13955015">
            <a:off x="290715" y="2676106"/>
            <a:ext cx="2345400" cy="2345400"/>
          </a:xfrm>
          <a:prstGeom prst="ellipse">
            <a:avLst/>
          </a:prstGeom>
          <a:no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430;p22">
            <a:extLst>
              <a:ext uri="{FF2B5EF4-FFF2-40B4-BE49-F238E27FC236}">
                <a16:creationId xmlns:a16="http://schemas.microsoft.com/office/drawing/2014/main" id="{44CDADAD-D03B-AB7B-9AC2-F0CD3C36264B}"/>
              </a:ext>
            </a:extLst>
          </p:cNvPr>
          <p:cNvSpPr/>
          <p:nvPr/>
        </p:nvSpPr>
        <p:spPr>
          <a:xfrm rot="12135806">
            <a:off x="429615" y="2815006"/>
            <a:ext cx="2067600" cy="2067600"/>
          </a:xfrm>
          <a:prstGeom prst="ellipse">
            <a:avLst/>
          </a:prstGeom>
          <a:solidFill>
            <a:schemeClr val="accent6">
              <a:lumMod val="20000"/>
              <a:lumOff val="8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431;p22">
            <a:extLst>
              <a:ext uri="{FF2B5EF4-FFF2-40B4-BE49-F238E27FC236}">
                <a16:creationId xmlns:a16="http://schemas.microsoft.com/office/drawing/2014/main" id="{56249496-E006-266B-C693-A8F8426135AD}"/>
              </a:ext>
            </a:extLst>
          </p:cNvPr>
          <p:cNvSpPr/>
          <p:nvPr/>
        </p:nvSpPr>
        <p:spPr>
          <a:xfrm flipH="1">
            <a:off x="572839" y="2959306"/>
            <a:ext cx="1779000" cy="17790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432;p22">
            <a:extLst>
              <a:ext uri="{FF2B5EF4-FFF2-40B4-BE49-F238E27FC236}">
                <a16:creationId xmlns:a16="http://schemas.microsoft.com/office/drawing/2014/main" id="{D2BCA93F-6461-161D-9619-8807AA3BEC9C}"/>
              </a:ext>
            </a:extLst>
          </p:cNvPr>
          <p:cNvSpPr/>
          <p:nvPr/>
        </p:nvSpPr>
        <p:spPr>
          <a:xfrm>
            <a:off x="3157709" y="2376112"/>
            <a:ext cx="5413452" cy="427200"/>
          </a:xfrm>
          <a:prstGeom prst="roundRect">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700" dirty="0">
                <a:solidFill>
                  <a:srgbClr val="FFFFFF"/>
                </a:solidFill>
                <a:latin typeface="Fira Sans Extra Condensed Medium"/>
                <a:ea typeface="Fira Sans Extra Condensed Medium"/>
                <a:cs typeface="Fira Sans Extra Condensed Medium"/>
                <a:sym typeface="Fira Sans Extra Condensed Medium"/>
              </a:rPr>
              <a:t>1. Etat des lieux et positionnement (quelques mois)</a:t>
            </a:r>
            <a:endParaRPr sz="1700" dirty="0">
              <a:solidFill>
                <a:srgbClr val="FFFFFF"/>
              </a:solidFill>
              <a:latin typeface="Fira Sans Extra Condensed Medium"/>
              <a:ea typeface="Fira Sans Extra Condensed Medium"/>
              <a:cs typeface="Fira Sans Extra Condensed Medium"/>
              <a:sym typeface="Fira Sans Extra Condensed Medium"/>
            </a:endParaRPr>
          </a:p>
        </p:txBody>
      </p:sp>
      <p:cxnSp>
        <p:nvCxnSpPr>
          <p:cNvPr id="103" name="Google Shape;433;p22">
            <a:extLst>
              <a:ext uri="{FF2B5EF4-FFF2-40B4-BE49-F238E27FC236}">
                <a16:creationId xmlns:a16="http://schemas.microsoft.com/office/drawing/2014/main" id="{AACDD1F6-12B3-D8C0-D15F-16FA3818DAAA}"/>
              </a:ext>
            </a:extLst>
          </p:cNvPr>
          <p:cNvCxnSpPr>
            <a:cxnSpLocks/>
            <a:stCxn id="102" idx="1"/>
            <a:endCxn id="104" idx="6"/>
          </p:cNvCxnSpPr>
          <p:nvPr/>
        </p:nvCxnSpPr>
        <p:spPr>
          <a:xfrm flipH="1">
            <a:off x="2138541" y="2589712"/>
            <a:ext cx="1019168" cy="273317"/>
          </a:xfrm>
          <a:prstGeom prst="straightConnector1">
            <a:avLst/>
          </a:prstGeom>
          <a:noFill/>
          <a:ln w="9525" cap="flat" cmpd="sng">
            <a:solidFill>
              <a:srgbClr val="000000"/>
            </a:solidFill>
            <a:prstDash val="solid"/>
            <a:round/>
            <a:headEnd type="none" w="med" len="med"/>
            <a:tailEnd type="none" w="med" len="med"/>
          </a:ln>
        </p:spPr>
      </p:cxnSp>
      <p:sp>
        <p:nvSpPr>
          <p:cNvPr id="104" name="Google Shape;434;p22">
            <a:extLst>
              <a:ext uri="{FF2B5EF4-FFF2-40B4-BE49-F238E27FC236}">
                <a16:creationId xmlns:a16="http://schemas.microsoft.com/office/drawing/2014/main" id="{CC1CC1D0-6E38-5D90-A343-D3C2CE9B4317}"/>
              </a:ext>
            </a:extLst>
          </p:cNvPr>
          <p:cNvSpPr/>
          <p:nvPr/>
        </p:nvSpPr>
        <p:spPr>
          <a:xfrm>
            <a:off x="2045241" y="2816379"/>
            <a:ext cx="93300" cy="93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435;p22">
            <a:extLst>
              <a:ext uri="{FF2B5EF4-FFF2-40B4-BE49-F238E27FC236}">
                <a16:creationId xmlns:a16="http://schemas.microsoft.com/office/drawing/2014/main" id="{5C1AF80D-54AA-8610-6ED0-FCAEB5E15EEF}"/>
              </a:ext>
            </a:extLst>
          </p:cNvPr>
          <p:cNvSpPr/>
          <p:nvPr/>
        </p:nvSpPr>
        <p:spPr>
          <a:xfrm>
            <a:off x="3157709" y="3069304"/>
            <a:ext cx="5413451" cy="427200"/>
          </a:xfrm>
          <a:prstGeom prst="roundRect">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700" dirty="0">
                <a:solidFill>
                  <a:srgbClr val="FFFFFF"/>
                </a:solidFill>
                <a:latin typeface="Fira Sans Extra Condensed Medium"/>
                <a:ea typeface="Fira Sans Extra Condensed Medium"/>
                <a:cs typeface="Fira Sans Extra Condensed Medium"/>
                <a:sym typeface="Fira Sans Extra Condensed Medium"/>
              </a:rPr>
              <a:t>2. Préparation et lancement (quelques mois)</a:t>
            </a:r>
            <a:endParaRPr sz="1700" dirty="0">
              <a:solidFill>
                <a:srgbClr val="FFFFFF"/>
              </a:solidFill>
              <a:latin typeface="Fira Sans Extra Condensed Medium"/>
              <a:ea typeface="Fira Sans Extra Condensed Medium"/>
              <a:cs typeface="Fira Sans Extra Condensed Medium"/>
              <a:sym typeface="Fira Sans Extra Condensed Medium"/>
            </a:endParaRPr>
          </a:p>
        </p:txBody>
      </p:sp>
      <p:cxnSp>
        <p:nvCxnSpPr>
          <p:cNvPr id="106" name="Google Shape;436;p22">
            <a:extLst>
              <a:ext uri="{FF2B5EF4-FFF2-40B4-BE49-F238E27FC236}">
                <a16:creationId xmlns:a16="http://schemas.microsoft.com/office/drawing/2014/main" id="{D86AF6E8-5531-7FEE-5F43-C40E2DBB1F22}"/>
              </a:ext>
            </a:extLst>
          </p:cNvPr>
          <p:cNvCxnSpPr>
            <a:cxnSpLocks/>
            <a:stCxn id="105" idx="1"/>
            <a:endCxn id="107" idx="6"/>
          </p:cNvCxnSpPr>
          <p:nvPr/>
        </p:nvCxnSpPr>
        <p:spPr>
          <a:xfrm flipH="1">
            <a:off x="2555959" y="3282904"/>
            <a:ext cx="601750" cy="37738"/>
          </a:xfrm>
          <a:prstGeom prst="straightConnector1">
            <a:avLst/>
          </a:prstGeom>
          <a:noFill/>
          <a:ln w="9525" cap="flat" cmpd="sng">
            <a:solidFill>
              <a:srgbClr val="000000"/>
            </a:solidFill>
            <a:prstDash val="solid"/>
            <a:round/>
            <a:headEnd type="none" w="med" len="med"/>
            <a:tailEnd type="none" w="med" len="med"/>
          </a:ln>
        </p:spPr>
      </p:cxnSp>
      <p:sp>
        <p:nvSpPr>
          <p:cNvPr id="107" name="Google Shape;437;p22">
            <a:extLst>
              <a:ext uri="{FF2B5EF4-FFF2-40B4-BE49-F238E27FC236}">
                <a16:creationId xmlns:a16="http://schemas.microsoft.com/office/drawing/2014/main" id="{490E115B-CA77-3C38-6B01-9ABB70CD6C0A}"/>
              </a:ext>
            </a:extLst>
          </p:cNvPr>
          <p:cNvSpPr/>
          <p:nvPr/>
        </p:nvSpPr>
        <p:spPr>
          <a:xfrm>
            <a:off x="2462659" y="3273992"/>
            <a:ext cx="93300" cy="933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438;p22">
            <a:extLst>
              <a:ext uri="{FF2B5EF4-FFF2-40B4-BE49-F238E27FC236}">
                <a16:creationId xmlns:a16="http://schemas.microsoft.com/office/drawing/2014/main" id="{65C46368-C8E3-EC6F-D4F9-3E9EA76281DF}"/>
              </a:ext>
            </a:extLst>
          </p:cNvPr>
          <p:cNvSpPr/>
          <p:nvPr/>
        </p:nvSpPr>
        <p:spPr>
          <a:xfrm>
            <a:off x="3158379" y="4455406"/>
            <a:ext cx="5405517" cy="427200"/>
          </a:xfrm>
          <a:prstGeom prst="roundRect">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700" dirty="0">
                <a:solidFill>
                  <a:srgbClr val="FFFFFF"/>
                </a:solidFill>
                <a:latin typeface="Fira Sans Extra Condensed Medium"/>
                <a:ea typeface="Fira Sans Extra Condensed Medium"/>
                <a:cs typeface="Fira Sans Extra Condensed Medium"/>
                <a:sym typeface="Fira Sans Extra Condensed Medium"/>
              </a:rPr>
              <a:t>4. Ouverture à d’autres champs ?</a:t>
            </a:r>
            <a:endParaRPr sz="1700" dirty="0">
              <a:solidFill>
                <a:srgbClr val="FFFFFF"/>
              </a:solidFill>
              <a:latin typeface="Fira Sans Extra Condensed Medium"/>
              <a:ea typeface="Fira Sans Extra Condensed Medium"/>
              <a:cs typeface="Fira Sans Extra Condensed Medium"/>
              <a:sym typeface="Fira Sans Extra Condensed Medium"/>
            </a:endParaRPr>
          </a:p>
        </p:txBody>
      </p:sp>
      <p:cxnSp>
        <p:nvCxnSpPr>
          <p:cNvPr id="109" name="Google Shape;439;p22">
            <a:extLst>
              <a:ext uri="{FF2B5EF4-FFF2-40B4-BE49-F238E27FC236}">
                <a16:creationId xmlns:a16="http://schemas.microsoft.com/office/drawing/2014/main" id="{B36259C6-8580-81A7-DC53-A0996EB5CA7B}"/>
              </a:ext>
            </a:extLst>
          </p:cNvPr>
          <p:cNvCxnSpPr>
            <a:cxnSpLocks/>
            <a:stCxn id="108" idx="1"/>
            <a:endCxn id="110" idx="6"/>
          </p:cNvCxnSpPr>
          <p:nvPr/>
        </p:nvCxnSpPr>
        <p:spPr>
          <a:xfrm flipH="1" flipV="1">
            <a:off x="2555959" y="4357483"/>
            <a:ext cx="602420" cy="311523"/>
          </a:xfrm>
          <a:prstGeom prst="straightConnector1">
            <a:avLst/>
          </a:prstGeom>
          <a:noFill/>
          <a:ln w="9525" cap="flat" cmpd="sng">
            <a:solidFill>
              <a:srgbClr val="000000"/>
            </a:solidFill>
            <a:prstDash val="solid"/>
            <a:round/>
            <a:headEnd type="none" w="med" len="med"/>
            <a:tailEnd type="none" w="med" len="med"/>
          </a:ln>
        </p:spPr>
      </p:cxnSp>
      <p:sp>
        <p:nvSpPr>
          <p:cNvPr id="110" name="Google Shape;440;p22">
            <a:extLst>
              <a:ext uri="{FF2B5EF4-FFF2-40B4-BE49-F238E27FC236}">
                <a16:creationId xmlns:a16="http://schemas.microsoft.com/office/drawing/2014/main" id="{480AF065-D5ED-6500-7990-F2028514DE92}"/>
              </a:ext>
            </a:extLst>
          </p:cNvPr>
          <p:cNvSpPr/>
          <p:nvPr/>
        </p:nvSpPr>
        <p:spPr>
          <a:xfrm>
            <a:off x="2462659" y="4310833"/>
            <a:ext cx="93300" cy="93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441;p22">
            <a:extLst>
              <a:ext uri="{FF2B5EF4-FFF2-40B4-BE49-F238E27FC236}">
                <a16:creationId xmlns:a16="http://schemas.microsoft.com/office/drawing/2014/main" id="{D9D9752B-2B48-8DB8-DBEA-C5E33B2D5E2D}"/>
              </a:ext>
            </a:extLst>
          </p:cNvPr>
          <p:cNvSpPr/>
          <p:nvPr/>
        </p:nvSpPr>
        <p:spPr>
          <a:xfrm>
            <a:off x="3158379" y="3762355"/>
            <a:ext cx="5405518" cy="427200"/>
          </a:xfrm>
          <a:prstGeom prst="roundRect">
            <a:avLst>
              <a:gd name="adj" fmla="val 50000"/>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700" dirty="0">
                <a:solidFill>
                  <a:srgbClr val="FFFFFF"/>
                </a:solidFill>
                <a:latin typeface="Fira Sans Extra Condensed Medium"/>
                <a:ea typeface="Fira Sans Extra Condensed Medium"/>
                <a:cs typeface="Fira Sans Extra Condensed Medium"/>
                <a:sym typeface="Fira Sans Extra Condensed Medium"/>
              </a:rPr>
              <a:t>3. Mise en oeuvre, suivi, amélioration (quelques années)</a:t>
            </a:r>
            <a:endParaRPr sz="1700" dirty="0">
              <a:solidFill>
                <a:srgbClr val="FFFFFF"/>
              </a:solidFill>
              <a:latin typeface="Fira Sans Extra Condensed Medium"/>
              <a:ea typeface="Fira Sans Extra Condensed Medium"/>
              <a:cs typeface="Fira Sans Extra Condensed Medium"/>
              <a:sym typeface="Fira Sans Extra Condensed Medium"/>
            </a:endParaRPr>
          </a:p>
        </p:txBody>
      </p:sp>
      <p:cxnSp>
        <p:nvCxnSpPr>
          <p:cNvPr id="112" name="Google Shape;442;p22">
            <a:extLst>
              <a:ext uri="{FF2B5EF4-FFF2-40B4-BE49-F238E27FC236}">
                <a16:creationId xmlns:a16="http://schemas.microsoft.com/office/drawing/2014/main" id="{D1368888-FFA8-D474-CB17-33F4C3E902D5}"/>
              </a:ext>
            </a:extLst>
          </p:cNvPr>
          <p:cNvCxnSpPr>
            <a:cxnSpLocks/>
            <a:stCxn id="111" idx="1"/>
            <a:endCxn id="113" idx="6"/>
          </p:cNvCxnSpPr>
          <p:nvPr/>
        </p:nvCxnSpPr>
        <p:spPr>
          <a:xfrm flipH="1" flipV="1">
            <a:off x="2678429" y="3844505"/>
            <a:ext cx="479950" cy="131450"/>
          </a:xfrm>
          <a:prstGeom prst="straightConnector1">
            <a:avLst/>
          </a:prstGeom>
          <a:noFill/>
          <a:ln w="9525" cap="flat" cmpd="sng">
            <a:solidFill>
              <a:srgbClr val="000000"/>
            </a:solidFill>
            <a:prstDash val="solid"/>
            <a:round/>
            <a:headEnd type="none" w="med" len="med"/>
            <a:tailEnd type="none" w="med" len="med"/>
          </a:ln>
        </p:spPr>
      </p:cxnSp>
      <p:sp>
        <p:nvSpPr>
          <p:cNvPr id="113" name="Google Shape;443;p22">
            <a:extLst>
              <a:ext uri="{FF2B5EF4-FFF2-40B4-BE49-F238E27FC236}">
                <a16:creationId xmlns:a16="http://schemas.microsoft.com/office/drawing/2014/main" id="{8F95B544-4902-76EF-C0FD-08C32334FEE2}"/>
              </a:ext>
            </a:extLst>
          </p:cNvPr>
          <p:cNvSpPr/>
          <p:nvPr/>
        </p:nvSpPr>
        <p:spPr>
          <a:xfrm>
            <a:off x="2585129" y="3797855"/>
            <a:ext cx="93300" cy="933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4" name="Google Shape;452;p22">
            <a:extLst>
              <a:ext uri="{FF2B5EF4-FFF2-40B4-BE49-F238E27FC236}">
                <a16:creationId xmlns:a16="http://schemas.microsoft.com/office/drawing/2014/main" id="{FE7B9371-7A16-E1A9-0411-8B1731B5E312}"/>
              </a:ext>
            </a:extLst>
          </p:cNvPr>
          <p:cNvGrpSpPr/>
          <p:nvPr/>
        </p:nvGrpSpPr>
        <p:grpSpPr>
          <a:xfrm>
            <a:off x="1245072" y="3632380"/>
            <a:ext cx="434556" cy="432894"/>
            <a:chOff x="898875" y="4399275"/>
            <a:chExt cx="483700" cy="481850"/>
          </a:xfrm>
        </p:grpSpPr>
        <p:sp>
          <p:nvSpPr>
            <p:cNvPr id="115" name="Google Shape;453;p22">
              <a:extLst>
                <a:ext uri="{FF2B5EF4-FFF2-40B4-BE49-F238E27FC236}">
                  <a16:creationId xmlns:a16="http://schemas.microsoft.com/office/drawing/2014/main" id="{BA1C9116-E91F-8AD4-FBEA-04385F3EA8B8}"/>
                </a:ext>
              </a:extLst>
            </p:cNvPr>
            <p:cNvSpPr/>
            <p:nvPr/>
          </p:nvSpPr>
          <p:spPr>
            <a:xfrm>
              <a:off x="992750" y="4642900"/>
              <a:ext cx="145300" cy="144100"/>
            </a:xfrm>
            <a:custGeom>
              <a:avLst/>
              <a:gdLst/>
              <a:ahLst/>
              <a:cxnLst/>
              <a:rect l="l" t="t" r="r" b="b"/>
              <a:pathLst>
                <a:path w="5812" h="5764" extrusionOk="0">
                  <a:moveTo>
                    <a:pt x="994" y="0"/>
                  </a:moveTo>
                  <a:lnTo>
                    <a:pt x="988" y="12"/>
                  </a:lnTo>
                  <a:cubicBezTo>
                    <a:pt x="988" y="9"/>
                    <a:pt x="991" y="6"/>
                    <a:pt x="991" y="3"/>
                  </a:cubicBezTo>
                  <a:lnTo>
                    <a:pt x="991" y="3"/>
                  </a:lnTo>
                  <a:lnTo>
                    <a:pt x="979" y="27"/>
                  </a:lnTo>
                  <a:lnTo>
                    <a:pt x="108" y="1759"/>
                  </a:lnTo>
                  <a:cubicBezTo>
                    <a:pt x="0" y="1976"/>
                    <a:pt x="42" y="2241"/>
                    <a:pt x="214" y="2415"/>
                  </a:cubicBezTo>
                  <a:lnTo>
                    <a:pt x="3397" y="5598"/>
                  </a:lnTo>
                  <a:cubicBezTo>
                    <a:pt x="3506" y="5707"/>
                    <a:pt x="3649" y="5763"/>
                    <a:pt x="3795" y="5763"/>
                  </a:cubicBezTo>
                  <a:cubicBezTo>
                    <a:pt x="3883" y="5763"/>
                    <a:pt x="3971" y="5743"/>
                    <a:pt x="4053" y="5701"/>
                  </a:cubicBezTo>
                  <a:lnTo>
                    <a:pt x="5797" y="4827"/>
                  </a:lnTo>
                  <a:lnTo>
                    <a:pt x="5800" y="4824"/>
                  </a:lnTo>
                  <a:lnTo>
                    <a:pt x="5812" y="4818"/>
                  </a:lnTo>
                  <a:lnTo>
                    <a:pt x="99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16" name="Google Shape;454;p22">
              <a:extLst>
                <a:ext uri="{FF2B5EF4-FFF2-40B4-BE49-F238E27FC236}">
                  <a16:creationId xmlns:a16="http://schemas.microsoft.com/office/drawing/2014/main" id="{D559AF81-7B82-57BF-BF27-B25F42390EE5}"/>
                </a:ext>
              </a:extLst>
            </p:cNvPr>
            <p:cNvSpPr/>
            <p:nvPr/>
          </p:nvSpPr>
          <p:spPr>
            <a:xfrm>
              <a:off x="1138025" y="4763350"/>
              <a:ext cx="25" cy="25"/>
            </a:xfrm>
            <a:custGeom>
              <a:avLst/>
              <a:gdLst/>
              <a:ahLst/>
              <a:cxnLst/>
              <a:rect l="l" t="t" r="r" b="b"/>
              <a:pathLst>
                <a:path w="1" h="1" extrusionOk="0">
                  <a:moveTo>
                    <a:pt x="1" y="0"/>
                  </a:move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17" name="Google Shape;455;p22">
              <a:extLst>
                <a:ext uri="{FF2B5EF4-FFF2-40B4-BE49-F238E27FC236}">
                  <a16:creationId xmlns:a16="http://schemas.microsoft.com/office/drawing/2014/main" id="{0F6BF979-4F85-644E-60AC-6978F6BF17A5}"/>
                </a:ext>
              </a:extLst>
            </p:cNvPr>
            <p:cNvSpPr/>
            <p:nvPr/>
          </p:nvSpPr>
          <p:spPr>
            <a:xfrm>
              <a:off x="1269550" y="4399275"/>
              <a:ext cx="113025" cy="112125"/>
            </a:xfrm>
            <a:custGeom>
              <a:avLst/>
              <a:gdLst/>
              <a:ahLst/>
              <a:cxnLst/>
              <a:rect l="l" t="t" r="r" b="b"/>
              <a:pathLst>
                <a:path w="4521" h="4485" extrusionOk="0">
                  <a:moveTo>
                    <a:pt x="3066" y="1"/>
                  </a:moveTo>
                  <a:cubicBezTo>
                    <a:pt x="1947" y="1"/>
                    <a:pt x="938" y="82"/>
                    <a:pt x="0" y="239"/>
                  </a:cubicBezTo>
                  <a:lnTo>
                    <a:pt x="9" y="895"/>
                  </a:lnTo>
                  <a:cubicBezTo>
                    <a:pt x="34" y="2862"/>
                    <a:pt x="1623" y="4452"/>
                    <a:pt x="3590" y="4476"/>
                  </a:cubicBezTo>
                  <a:lnTo>
                    <a:pt x="4243" y="4485"/>
                  </a:lnTo>
                  <a:cubicBezTo>
                    <a:pt x="4439" y="3313"/>
                    <a:pt x="4520" y="2028"/>
                    <a:pt x="4469" y="561"/>
                  </a:cubicBezTo>
                  <a:cubicBezTo>
                    <a:pt x="4457" y="266"/>
                    <a:pt x="4219" y="28"/>
                    <a:pt x="3924" y="16"/>
                  </a:cubicBezTo>
                  <a:cubicBezTo>
                    <a:pt x="3631" y="6"/>
                    <a:pt x="3345" y="1"/>
                    <a:pt x="306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18" name="Google Shape;456;p22">
              <a:extLst>
                <a:ext uri="{FF2B5EF4-FFF2-40B4-BE49-F238E27FC236}">
                  <a16:creationId xmlns:a16="http://schemas.microsoft.com/office/drawing/2014/main" id="{4D72F96F-18E9-8881-8234-C73501F7ED94}"/>
                </a:ext>
              </a:extLst>
            </p:cNvPr>
            <p:cNvSpPr/>
            <p:nvPr/>
          </p:nvSpPr>
          <p:spPr>
            <a:xfrm>
              <a:off x="1161975" y="4531175"/>
              <a:ext cx="91400" cy="84350"/>
            </a:xfrm>
            <a:custGeom>
              <a:avLst/>
              <a:gdLst/>
              <a:ahLst/>
              <a:cxnLst/>
              <a:rect l="l" t="t" r="r" b="b"/>
              <a:pathLst>
                <a:path w="3656" h="3374" extrusionOk="0">
                  <a:moveTo>
                    <a:pt x="1821" y="1"/>
                  </a:moveTo>
                  <a:cubicBezTo>
                    <a:pt x="1137" y="1"/>
                    <a:pt x="523" y="415"/>
                    <a:pt x="262" y="1046"/>
                  </a:cubicBezTo>
                  <a:cubicBezTo>
                    <a:pt x="0" y="1678"/>
                    <a:pt x="145" y="2410"/>
                    <a:pt x="633" y="2894"/>
                  </a:cubicBezTo>
                  <a:cubicBezTo>
                    <a:pt x="952" y="3214"/>
                    <a:pt x="1391" y="3373"/>
                    <a:pt x="1830" y="3373"/>
                  </a:cubicBezTo>
                  <a:cubicBezTo>
                    <a:pt x="2269" y="3373"/>
                    <a:pt x="2707" y="3214"/>
                    <a:pt x="3027" y="2894"/>
                  </a:cubicBezTo>
                  <a:cubicBezTo>
                    <a:pt x="3511" y="2410"/>
                    <a:pt x="3656" y="1681"/>
                    <a:pt x="3394" y="1046"/>
                  </a:cubicBezTo>
                  <a:cubicBezTo>
                    <a:pt x="3132" y="413"/>
                    <a:pt x="2515" y="1"/>
                    <a:pt x="1828" y="1"/>
                  </a:cubicBezTo>
                  <a:cubicBezTo>
                    <a:pt x="1826" y="1"/>
                    <a:pt x="1823" y="1"/>
                    <a:pt x="182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19" name="Google Shape;457;p22">
              <a:extLst>
                <a:ext uri="{FF2B5EF4-FFF2-40B4-BE49-F238E27FC236}">
                  <a16:creationId xmlns:a16="http://schemas.microsoft.com/office/drawing/2014/main" id="{E60F3A0A-2E43-E146-FB25-F1A3D04721F5}"/>
                </a:ext>
              </a:extLst>
            </p:cNvPr>
            <p:cNvSpPr/>
            <p:nvPr/>
          </p:nvSpPr>
          <p:spPr>
            <a:xfrm>
              <a:off x="1031050" y="4411100"/>
              <a:ext cx="338650" cy="338725"/>
            </a:xfrm>
            <a:custGeom>
              <a:avLst/>
              <a:gdLst/>
              <a:ahLst/>
              <a:cxnLst/>
              <a:rect l="l" t="t" r="r" b="b"/>
              <a:pathLst>
                <a:path w="13546" h="13549" extrusionOk="0">
                  <a:moveTo>
                    <a:pt x="7066" y="3673"/>
                  </a:moveTo>
                  <a:cubicBezTo>
                    <a:pt x="7800" y="3673"/>
                    <a:pt x="8522" y="3960"/>
                    <a:pt x="9062" y="4500"/>
                  </a:cubicBezTo>
                  <a:cubicBezTo>
                    <a:pt x="10170" y="5602"/>
                    <a:pt x="10170" y="7393"/>
                    <a:pt x="9062" y="8492"/>
                  </a:cubicBezTo>
                  <a:cubicBezTo>
                    <a:pt x="8522" y="9032"/>
                    <a:pt x="7800" y="9319"/>
                    <a:pt x="7066" y="9319"/>
                  </a:cubicBezTo>
                  <a:cubicBezTo>
                    <a:pt x="6702" y="9319"/>
                    <a:pt x="6334" y="9248"/>
                    <a:pt x="5984" y="9104"/>
                  </a:cubicBezTo>
                  <a:cubicBezTo>
                    <a:pt x="4930" y="8667"/>
                    <a:pt x="4244" y="7637"/>
                    <a:pt x="4244" y="6496"/>
                  </a:cubicBezTo>
                  <a:cubicBezTo>
                    <a:pt x="4244" y="5355"/>
                    <a:pt x="4930" y="4325"/>
                    <a:pt x="5984" y="3888"/>
                  </a:cubicBezTo>
                  <a:cubicBezTo>
                    <a:pt x="6334" y="3744"/>
                    <a:pt x="6702" y="3673"/>
                    <a:pt x="7066" y="3673"/>
                  </a:cubicBezTo>
                  <a:close/>
                  <a:moveTo>
                    <a:pt x="3868" y="9124"/>
                  </a:moveTo>
                  <a:cubicBezTo>
                    <a:pt x="4006" y="9124"/>
                    <a:pt x="4147" y="9176"/>
                    <a:pt x="4262" y="9290"/>
                  </a:cubicBezTo>
                  <a:cubicBezTo>
                    <a:pt x="4481" y="9510"/>
                    <a:pt x="4481" y="9869"/>
                    <a:pt x="4262" y="10088"/>
                  </a:cubicBezTo>
                  <a:cubicBezTo>
                    <a:pt x="4147" y="10204"/>
                    <a:pt x="4005" y="10255"/>
                    <a:pt x="3866" y="10255"/>
                  </a:cubicBezTo>
                  <a:cubicBezTo>
                    <a:pt x="3576" y="10255"/>
                    <a:pt x="3298" y="10031"/>
                    <a:pt x="3298" y="9691"/>
                  </a:cubicBezTo>
                  <a:cubicBezTo>
                    <a:pt x="3298" y="9350"/>
                    <a:pt x="3577" y="9124"/>
                    <a:pt x="3868" y="9124"/>
                  </a:cubicBezTo>
                  <a:close/>
                  <a:moveTo>
                    <a:pt x="8414" y="1"/>
                  </a:moveTo>
                  <a:cubicBezTo>
                    <a:pt x="6466" y="507"/>
                    <a:pt x="4888" y="1425"/>
                    <a:pt x="3518" y="2846"/>
                  </a:cubicBezTo>
                  <a:cubicBezTo>
                    <a:pt x="2169" y="4244"/>
                    <a:pt x="1000" y="6282"/>
                    <a:pt x="1" y="8212"/>
                  </a:cubicBezTo>
                  <a:lnTo>
                    <a:pt x="5337" y="13548"/>
                  </a:lnTo>
                  <a:cubicBezTo>
                    <a:pt x="7267" y="12549"/>
                    <a:pt x="9309" y="11380"/>
                    <a:pt x="10706" y="10031"/>
                  </a:cubicBezTo>
                  <a:cubicBezTo>
                    <a:pt x="12124" y="8664"/>
                    <a:pt x="13039" y="7086"/>
                    <a:pt x="13545" y="5138"/>
                  </a:cubicBezTo>
                  <a:lnTo>
                    <a:pt x="13112" y="5129"/>
                  </a:lnTo>
                  <a:cubicBezTo>
                    <a:pt x="10534" y="5099"/>
                    <a:pt x="8453" y="3015"/>
                    <a:pt x="8420" y="440"/>
                  </a:cubicBezTo>
                  <a:lnTo>
                    <a:pt x="841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20" name="Google Shape;458;p22">
              <a:extLst>
                <a:ext uri="{FF2B5EF4-FFF2-40B4-BE49-F238E27FC236}">
                  <a16:creationId xmlns:a16="http://schemas.microsoft.com/office/drawing/2014/main" id="{F250D46D-F33D-E8F3-8A6B-1C336FDB9243}"/>
                </a:ext>
              </a:extLst>
            </p:cNvPr>
            <p:cNvSpPr/>
            <p:nvPr/>
          </p:nvSpPr>
          <p:spPr>
            <a:xfrm>
              <a:off x="1130500" y="4740450"/>
              <a:ext cx="108950" cy="111250"/>
            </a:xfrm>
            <a:custGeom>
              <a:avLst/>
              <a:gdLst/>
              <a:ahLst/>
              <a:cxnLst/>
              <a:rect l="l" t="t" r="r" b="b"/>
              <a:pathLst>
                <a:path w="4358" h="4450" extrusionOk="0">
                  <a:moveTo>
                    <a:pt x="4358" y="1"/>
                  </a:moveTo>
                  <a:lnTo>
                    <a:pt x="4358" y="1"/>
                  </a:lnTo>
                  <a:cubicBezTo>
                    <a:pt x="2906" y="877"/>
                    <a:pt x="1437" y="1609"/>
                    <a:pt x="1" y="2332"/>
                  </a:cubicBezTo>
                  <a:cubicBezTo>
                    <a:pt x="58" y="3090"/>
                    <a:pt x="112" y="3789"/>
                    <a:pt x="118" y="3882"/>
                  </a:cubicBezTo>
                  <a:cubicBezTo>
                    <a:pt x="118" y="4211"/>
                    <a:pt x="387" y="4450"/>
                    <a:pt x="683" y="4450"/>
                  </a:cubicBezTo>
                  <a:cubicBezTo>
                    <a:pt x="767" y="4450"/>
                    <a:pt x="854" y="4430"/>
                    <a:pt x="937" y="4388"/>
                  </a:cubicBezTo>
                  <a:cubicBezTo>
                    <a:pt x="1039" y="4295"/>
                    <a:pt x="3858" y="3208"/>
                    <a:pt x="435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21" name="Google Shape;459;p22">
              <a:extLst>
                <a:ext uri="{FF2B5EF4-FFF2-40B4-BE49-F238E27FC236}">
                  <a16:creationId xmlns:a16="http://schemas.microsoft.com/office/drawing/2014/main" id="{495300B0-B47C-0742-A321-7899DD074D73}"/>
                </a:ext>
              </a:extLst>
            </p:cNvPr>
            <p:cNvSpPr/>
            <p:nvPr/>
          </p:nvSpPr>
          <p:spPr>
            <a:xfrm>
              <a:off x="927325" y="4539825"/>
              <a:ext cx="114150" cy="109800"/>
            </a:xfrm>
            <a:custGeom>
              <a:avLst/>
              <a:gdLst/>
              <a:ahLst/>
              <a:cxnLst/>
              <a:rect l="l" t="t" r="r" b="b"/>
              <a:pathLst>
                <a:path w="4566" h="4392" extrusionOk="0">
                  <a:moveTo>
                    <a:pt x="4565" y="1"/>
                  </a:moveTo>
                  <a:lnTo>
                    <a:pt x="4565" y="1"/>
                  </a:lnTo>
                  <a:cubicBezTo>
                    <a:pt x="1268" y="459"/>
                    <a:pt x="184" y="3334"/>
                    <a:pt x="91" y="3437"/>
                  </a:cubicBezTo>
                  <a:cubicBezTo>
                    <a:pt x="0" y="3611"/>
                    <a:pt x="9" y="3822"/>
                    <a:pt x="112" y="3988"/>
                  </a:cubicBezTo>
                  <a:cubicBezTo>
                    <a:pt x="295" y="4286"/>
                    <a:pt x="606" y="4232"/>
                    <a:pt x="723" y="4256"/>
                  </a:cubicBezTo>
                  <a:lnTo>
                    <a:pt x="2214" y="4391"/>
                  </a:lnTo>
                  <a:cubicBezTo>
                    <a:pt x="2945" y="2928"/>
                    <a:pt x="3680" y="1458"/>
                    <a:pt x="456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22" name="Google Shape;460;p22">
              <a:extLst>
                <a:ext uri="{FF2B5EF4-FFF2-40B4-BE49-F238E27FC236}">
                  <a16:creationId xmlns:a16="http://schemas.microsoft.com/office/drawing/2014/main" id="{F377C2BE-5DBB-6F20-6C44-01382C40F485}"/>
                </a:ext>
              </a:extLst>
            </p:cNvPr>
            <p:cNvSpPr/>
            <p:nvPr/>
          </p:nvSpPr>
          <p:spPr>
            <a:xfrm>
              <a:off x="898875" y="4711550"/>
              <a:ext cx="170825" cy="169575"/>
            </a:xfrm>
            <a:custGeom>
              <a:avLst/>
              <a:gdLst/>
              <a:ahLst/>
              <a:cxnLst/>
              <a:rect l="l" t="t" r="r" b="b"/>
              <a:pathLst>
                <a:path w="6833" h="6783" extrusionOk="0">
                  <a:moveTo>
                    <a:pt x="2846" y="1"/>
                  </a:moveTo>
                  <a:cubicBezTo>
                    <a:pt x="1747" y="1052"/>
                    <a:pt x="503" y="4602"/>
                    <a:pt x="63" y="6050"/>
                  </a:cubicBezTo>
                  <a:cubicBezTo>
                    <a:pt x="0" y="6252"/>
                    <a:pt x="54" y="6469"/>
                    <a:pt x="202" y="6616"/>
                  </a:cubicBezTo>
                  <a:cubicBezTo>
                    <a:pt x="309" y="6724"/>
                    <a:pt x="454" y="6782"/>
                    <a:pt x="602" y="6782"/>
                  </a:cubicBezTo>
                  <a:cubicBezTo>
                    <a:pt x="656" y="6782"/>
                    <a:pt x="711" y="6774"/>
                    <a:pt x="765" y="6758"/>
                  </a:cubicBezTo>
                  <a:cubicBezTo>
                    <a:pt x="2225" y="6318"/>
                    <a:pt x="5782" y="5084"/>
                    <a:pt x="6833" y="3981"/>
                  </a:cubicBezTo>
                  <a:cubicBezTo>
                    <a:pt x="6655" y="3900"/>
                    <a:pt x="6492" y="3789"/>
                    <a:pt x="6354" y="3650"/>
                  </a:cubicBezTo>
                  <a:lnTo>
                    <a:pt x="5167" y="2464"/>
                  </a:lnTo>
                  <a:lnTo>
                    <a:pt x="4767" y="2861"/>
                  </a:lnTo>
                  <a:cubicBezTo>
                    <a:pt x="4658" y="2967"/>
                    <a:pt x="4517" y="3020"/>
                    <a:pt x="4375" y="3020"/>
                  </a:cubicBezTo>
                  <a:cubicBezTo>
                    <a:pt x="4231" y="3020"/>
                    <a:pt x="4086" y="2965"/>
                    <a:pt x="3975" y="2855"/>
                  </a:cubicBezTo>
                  <a:cubicBezTo>
                    <a:pt x="3758" y="2638"/>
                    <a:pt x="3755" y="2286"/>
                    <a:pt x="3969" y="2063"/>
                  </a:cubicBezTo>
                  <a:lnTo>
                    <a:pt x="4369" y="1663"/>
                  </a:lnTo>
                  <a:lnTo>
                    <a:pt x="3171" y="464"/>
                  </a:lnTo>
                  <a:cubicBezTo>
                    <a:pt x="3035" y="329"/>
                    <a:pt x="2927" y="172"/>
                    <a:pt x="284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spTree>
    <p:extLst>
      <p:ext uri="{BB962C8B-B14F-4D97-AF65-F5344CB8AC3E}">
        <p14:creationId xmlns:p14="http://schemas.microsoft.com/office/powerpoint/2010/main" val="4818950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5709C8E3-6874-4A8C-8AEB-C56D80E17D8E}"/>
              </a:ext>
            </a:extLst>
          </p:cNvPr>
          <p:cNvSpPr>
            <a:spLocks noGrp="1"/>
          </p:cNvSpPr>
          <p:nvPr>
            <p:ph type="body" idx="10"/>
          </p:nvPr>
        </p:nvSpPr>
        <p:spPr/>
        <p:txBody>
          <a:bodyPr/>
          <a:lstStyle/>
          <a:p>
            <a:r>
              <a:rPr lang="fr-FR" dirty="0"/>
              <a:t>1. Etat des lieux et positionnement</a:t>
            </a:r>
          </a:p>
        </p:txBody>
      </p:sp>
    </p:spTree>
    <p:extLst>
      <p:ext uri="{BB962C8B-B14F-4D97-AF65-F5344CB8AC3E}">
        <p14:creationId xmlns:p14="http://schemas.microsoft.com/office/powerpoint/2010/main" val="36094355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contenu 5"/>
          <p:cNvSpPr>
            <a:spLocks noGrp="1"/>
          </p:cNvSpPr>
          <p:nvPr>
            <p:ph idx="1"/>
          </p:nvPr>
        </p:nvSpPr>
        <p:spPr>
          <a:xfrm>
            <a:off x="457200" y="1772816"/>
            <a:ext cx="8229600" cy="4176465"/>
          </a:xfrm>
        </p:spPr>
        <p:txBody>
          <a:bodyPr/>
          <a:lstStyle/>
          <a:p>
            <a:pPr marL="457200" indent="-457200" algn="just">
              <a:buSzPct val="100000"/>
              <a:buAutoNum type="alphaUcPeriod"/>
            </a:pPr>
            <a:r>
              <a:rPr lang="fr-FR" sz="2400" b="1" dirty="0">
                <a:solidFill>
                  <a:schemeClr val="accent4"/>
                </a:solidFill>
              </a:rPr>
              <a:t>Etat des lieux : </a:t>
            </a:r>
            <a:r>
              <a:rPr lang="fr-FR" sz="2400" b="1" u="sng" dirty="0">
                <a:solidFill>
                  <a:schemeClr val="accent4"/>
                </a:solidFill>
              </a:rPr>
              <a:t>lister les prérequis et facteurs de réussite</a:t>
            </a:r>
            <a:r>
              <a:rPr lang="fr-FR" sz="2400" b="1" dirty="0">
                <a:solidFill>
                  <a:schemeClr val="accent4"/>
                </a:solidFill>
              </a:rPr>
              <a:t> potentielle de la démarche</a:t>
            </a:r>
          </a:p>
          <a:p>
            <a:pPr marL="457200" indent="-457200" algn="just">
              <a:buSzPct val="100000"/>
              <a:buAutoNum type="alphaUcPeriod"/>
            </a:pPr>
            <a:endParaRPr lang="fr-FR" sz="2400" b="1" dirty="0">
              <a:solidFill>
                <a:schemeClr val="accent4"/>
              </a:solidFill>
            </a:endParaRPr>
          </a:p>
          <a:p>
            <a:pPr marL="457200" indent="-457200" algn="just">
              <a:buSzPct val="100000"/>
              <a:buAutoNum type="alphaUcPeriod"/>
            </a:pPr>
            <a:r>
              <a:rPr lang="fr-FR" sz="2400" b="1" dirty="0">
                <a:solidFill>
                  <a:schemeClr val="accent4"/>
                </a:solidFill>
              </a:rPr>
              <a:t>Première projection sommaire : </a:t>
            </a:r>
            <a:r>
              <a:rPr lang="fr-FR" sz="2400" b="1" u="sng" dirty="0">
                <a:solidFill>
                  <a:schemeClr val="accent4"/>
                </a:solidFill>
              </a:rPr>
              <a:t>mesurer les enjeux financiers</a:t>
            </a:r>
          </a:p>
          <a:p>
            <a:pPr marL="457200" indent="-457200" algn="just">
              <a:buSzPct val="100000"/>
              <a:buAutoNum type="alphaUcPeriod"/>
            </a:pPr>
            <a:endParaRPr lang="fr-FR" sz="2400" b="1" dirty="0">
              <a:solidFill>
                <a:schemeClr val="accent4"/>
              </a:solidFill>
            </a:endParaRPr>
          </a:p>
          <a:p>
            <a:pPr marL="457200" indent="-457200" algn="just">
              <a:buSzPct val="100000"/>
              <a:buAutoNum type="alphaUcPeriod"/>
            </a:pPr>
            <a:r>
              <a:rPr lang="fr-FR" sz="2400" b="1" dirty="0">
                <a:solidFill>
                  <a:schemeClr val="accent4"/>
                </a:solidFill>
              </a:rPr>
              <a:t>Synthèse : </a:t>
            </a:r>
            <a:r>
              <a:rPr lang="fr-FR" sz="2400" b="1" u="sng" dirty="0">
                <a:solidFill>
                  <a:schemeClr val="accent4"/>
                </a:solidFill>
              </a:rPr>
              <a:t>proposer aux élus</a:t>
            </a:r>
            <a:r>
              <a:rPr lang="fr-FR" sz="2400" b="1" dirty="0">
                <a:solidFill>
                  <a:schemeClr val="accent4"/>
                </a:solidFill>
              </a:rPr>
              <a:t> d’engager (ou non) la création d’un </a:t>
            </a:r>
            <a:r>
              <a:rPr lang="fr-FR" sz="2400" b="1" dirty="0" err="1">
                <a:solidFill>
                  <a:schemeClr val="accent4"/>
                </a:solidFill>
              </a:rPr>
              <a:t>intracting</a:t>
            </a:r>
            <a:r>
              <a:rPr lang="fr-FR" sz="2400" b="1" dirty="0">
                <a:solidFill>
                  <a:schemeClr val="accent4"/>
                </a:solidFill>
              </a:rPr>
              <a:t> sur fonds propres</a:t>
            </a:r>
            <a:endParaRPr lang="fr-FR" sz="2400" dirty="0"/>
          </a:p>
        </p:txBody>
      </p:sp>
      <p:sp>
        <p:nvSpPr>
          <p:cNvPr id="3" name="Titre 2"/>
          <p:cNvSpPr>
            <a:spLocks noGrp="1"/>
          </p:cNvSpPr>
          <p:nvPr>
            <p:ph type="title"/>
          </p:nvPr>
        </p:nvSpPr>
        <p:spPr/>
        <p:txBody>
          <a:bodyPr/>
          <a:lstStyle/>
          <a:p>
            <a:pPr algn="l"/>
            <a:r>
              <a:rPr lang="fr-FR" dirty="0"/>
              <a:t>1. Etat des lieux et positionnement</a:t>
            </a:r>
            <a:br>
              <a:rPr lang="fr-FR" dirty="0"/>
            </a:br>
            <a:r>
              <a:rPr lang="fr-FR" sz="3000" dirty="0"/>
              <a:t>Identifier les opportunités dans sa collectivité</a:t>
            </a:r>
          </a:p>
        </p:txBody>
      </p:sp>
    </p:spTree>
    <p:extLst>
      <p:ext uri="{BB962C8B-B14F-4D97-AF65-F5344CB8AC3E}">
        <p14:creationId xmlns:p14="http://schemas.microsoft.com/office/powerpoint/2010/main" val="310642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contenu 5"/>
          <p:cNvSpPr>
            <a:spLocks noGrp="1"/>
          </p:cNvSpPr>
          <p:nvPr>
            <p:ph idx="1"/>
          </p:nvPr>
        </p:nvSpPr>
        <p:spPr>
          <a:xfrm>
            <a:off x="457200" y="1556792"/>
            <a:ext cx="8229600" cy="4392489"/>
          </a:xfrm>
        </p:spPr>
        <p:txBody>
          <a:bodyPr/>
          <a:lstStyle/>
          <a:p>
            <a:pPr algn="just">
              <a:buFontTx/>
              <a:buChar char="-"/>
            </a:pPr>
            <a:r>
              <a:rPr lang="fr-FR" sz="2400" b="1" dirty="0">
                <a:solidFill>
                  <a:schemeClr val="accent4"/>
                </a:solidFill>
              </a:rPr>
              <a:t>Sur </a:t>
            </a:r>
            <a:r>
              <a:rPr lang="fr-FR" sz="2400" b="1" u="sng" dirty="0">
                <a:solidFill>
                  <a:schemeClr val="accent4"/>
                </a:solidFill>
              </a:rPr>
              <a:t>le volet stratégique</a:t>
            </a:r>
            <a:r>
              <a:rPr lang="fr-FR" sz="2400" b="1" dirty="0">
                <a:solidFill>
                  <a:schemeClr val="accent4"/>
                </a:solidFill>
              </a:rPr>
              <a:t> : quel portage politique pour une transition énergétique ambitieuse ?</a:t>
            </a:r>
          </a:p>
          <a:p>
            <a:pPr marL="0" indent="0" algn="just">
              <a:buNone/>
            </a:pPr>
            <a:endParaRPr lang="fr-FR" sz="1000" b="1" dirty="0">
              <a:solidFill>
                <a:schemeClr val="accent4"/>
              </a:solidFill>
            </a:endParaRPr>
          </a:p>
          <a:p>
            <a:pPr marL="363538" indent="0" algn="just">
              <a:buNone/>
            </a:pPr>
            <a:r>
              <a:rPr lang="fr-FR" sz="1800" dirty="0"/>
              <a:t>Pistes d’indicateurs possibles (liste non exhaustive) :</a:t>
            </a:r>
          </a:p>
          <a:p>
            <a:pPr lvl="1" algn="just"/>
            <a:r>
              <a:rPr lang="fr-FR" sz="1600" dirty="0"/>
              <a:t>Niveau d’ambition par rapport aux objectifs réglementaires (par ex. décret tertiaire), existence d’un plan d’action</a:t>
            </a:r>
          </a:p>
          <a:p>
            <a:pPr lvl="1" algn="just"/>
            <a:r>
              <a:rPr lang="fr-FR" sz="1600" dirty="0"/>
              <a:t>Niveau de publicité donné aux engagements et/ou résultats de la collectivité en la matière</a:t>
            </a:r>
          </a:p>
          <a:p>
            <a:pPr lvl="1" algn="just"/>
            <a:r>
              <a:rPr lang="fr-FR" sz="1600" dirty="0"/>
              <a:t>Ancienneté de la démarche de transition portée par les élus</a:t>
            </a:r>
          </a:p>
          <a:p>
            <a:pPr lvl="1" algn="just"/>
            <a:r>
              <a:rPr lang="fr-FR" sz="1600" dirty="0"/>
              <a:t>Moyens humains, techniques et financiers alloués à la politique de transition énergétique</a:t>
            </a:r>
          </a:p>
          <a:p>
            <a:pPr lvl="1" algn="just"/>
            <a:r>
              <a:rPr lang="fr-FR" sz="1600" dirty="0"/>
              <a:t>Conformité de la trajectoire énergétique réelle par rapport aux ambitions affichées</a:t>
            </a:r>
          </a:p>
          <a:p>
            <a:pPr lvl="1" algn="just"/>
            <a:r>
              <a:rPr lang="fr-FR" sz="1600" dirty="0"/>
              <a:t>Etc.</a:t>
            </a:r>
          </a:p>
          <a:p>
            <a:pPr lvl="1" algn="just"/>
            <a:endParaRPr lang="fr-FR" sz="1600" dirty="0"/>
          </a:p>
          <a:p>
            <a:pPr lvl="1" algn="just"/>
            <a:endParaRPr lang="fr-FR" sz="1800" dirty="0"/>
          </a:p>
        </p:txBody>
      </p:sp>
      <p:sp>
        <p:nvSpPr>
          <p:cNvPr id="3" name="Titre 2"/>
          <p:cNvSpPr>
            <a:spLocks noGrp="1"/>
          </p:cNvSpPr>
          <p:nvPr>
            <p:ph type="title"/>
          </p:nvPr>
        </p:nvSpPr>
        <p:spPr/>
        <p:txBody>
          <a:bodyPr/>
          <a:lstStyle/>
          <a:p>
            <a:pPr marL="536575" indent="-536575" algn="l"/>
            <a:r>
              <a:rPr lang="fr-FR" dirty="0"/>
              <a:t>1. Etat des lieux et positionnement</a:t>
            </a:r>
            <a:br>
              <a:rPr lang="fr-FR" dirty="0"/>
            </a:br>
            <a:r>
              <a:rPr lang="fr-FR" sz="3000" dirty="0"/>
              <a:t>A. Etat des lieux – volet stratégique</a:t>
            </a:r>
          </a:p>
        </p:txBody>
      </p:sp>
    </p:spTree>
    <p:extLst>
      <p:ext uri="{BB962C8B-B14F-4D97-AF65-F5344CB8AC3E}">
        <p14:creationId xmlns:p14="http://schemas.microsoft.com/office/powerpoint/2010/main" val="2485474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contenu 5"/>
          <p:cNvSpPr>
            <a:spLocks noGrp="1"/>
          </p:cNvSpPr>
          <p:nvPr>
            <p:ph idx="1"/>
          </p:nvPr>
        </p:nvSpPr>
        <p:spPr>
          <a:xfrm>
            <a:off x="457200" y="1484784"/>
            <a:ext cx="8229600" cy="4392489"/>
          </a:xfrm>
        </p:spPr>
        <p:txBody>
          <a:bodyPr/>
          <a:lstStyle/>
          <a:p>
            <a:pPr algn="just">
              <a:buFontTx/>
              <a:buChar char="-"/>
            </a:pPr>
            <a:r>
              <a:rPr lang="fr-FR" sz="2400" b="1" dirty="0">
                <a:solidFill>
                  <a:schemeClr val="accent4"/>
                </a:solidFill>
              </a:rPr>
              <a:t>Sur </a:t>
            </a:r>
            <a:r>
              <a:rPr lang="fr-FR" sz="2400" b="1" u="sng" dirty="0">
                <a:solidFill>
                  <a:schemeClr val="accent4"/>
                </a:solidFill>
              </a:rPr>
              <a:t>le volet technique</a:t>
            </a:r>
            <a:r>
              <a:rPr lang="fr-FR" sz="2400" b="1" dirty="0">
                <a:solidFill>
                  <a:schemeClr val="accent4"/>
                </a:solidFill>
              </a:rPr>
              <a:t> : quelles actions réalisées par le passé ? quel potentiel de nouvelles actions ?</a:t>
            </a:r>
          </a:p>
          <a:p>
            <a:pPr algn="just">
              <a:buFontTx/>
              <a:buChar char="-"/>
            </a:pPr>
            <a:endParaRPr lang="fr-FR" sz="1000" b="1" dirty="0">
              <a:solidFill>
                <a:schemeClr val="accent4"/>
              </a:solidFill>
            </a:endParaRPr>
          </a:p>
          <a:p>
            <a:pPr marL="363538" indent="0" algn="just">
              <a:buNone/>
            </a:pPr>
            <a:r>
              <a:rPr lang="fr-FR" sz="1800" dirty="0"/>
              <a:t>Pistes d’indicateurs possibles (liste non exhaustive) :</a:t>
            </a:r>
          </a:p>
          <a:p>
            <a:pPr marL="363538" indent="0" algn="just">
              <a:buNone/>
            </a:pPr>
            <a:endParaRPr lang="fr-FR" sz="600" dirty="0"/>
          </a:p>
          <a:p>
            <a:pPr lvl="1" algn="just"/>
            <a:r>
              <a:rPr lang="fr-FR" sz="1600" dirty="0"/>
              <a:t>Bonne connaissance des consommations, et des actions de sobriété et d’efficacité énergétique menées par le passé (nombre, types, montants, résultats en kWh…)</a:t>
            </a:r>
          </a:p>
          <a:p>
            <a:pPr lvl="1" algn="just"/>
            <a:r>
              <a:rPr lang="fr-FR" sz="1600" dirty="0"/>
              <a:t>Recensement des actions nouvelles qui pourraient être menées, et de leurs principales caractéristiques : nature, temps de retour moyen, capacité d’absorption par les services, etc.</a:t>
            </a:r>
          </a:p>
          <a:p>
            <a:pPr lvl="1" algn="just"/>
            <a:endParaRPr lang="fr-FR" sz="500" dirty="0"/>
          </a:p>
          <a:p>
            <a:pPr marL="1074738" lvl="2" algn="just">
              <a:buNone/>
            </a:pPr>
            <a:r>
              <a:rPr lang="fr-FR" sz="1600" b="1" i="1" dirty="0">
                <a:solidFill>
                  <a:srgbClr val="00847D"/>
                </a:solidFill>
              </a:rPr>
              <a:t>Retours d’expériences / boîte à idées </a:t>
            </a:r>
            <a:r>
              <a:rPr lang="fr-FR" sz="1600" i="1" dirty="0">
                <a:solidFill>
                  <a:srgbClr val="00847D"/>
                </a:solidFill>
              </a:rPr>
              <a:t>:</a:t>
            </a:r>
          </a:p>
          <a:p>
            <a:pPr marL="1074738" lvl="2" algn="just"/>
            <a:r>
              <a:rPr lang="fr-FR" sz="1600" i="1" dirty="0">
                <a:solidFill>
                  <a:srgbClr val="00847D"/>
                </a:solidFill>
              </a:rPr>
              <a:t>à ce stade, ne pas hésiter à explorer l’intégralité du champ des possibles, sans préjuger du fait que ces actions soient ou non déjà prévues au PPI !</a:t>
            </a:r>
          </a:p>
          <a:p>
            <a:pPr marL="1074738" lvl="2" algn="just"/>
            <a:r>
              <a:rPr lang="fr-FR" sz="1600" i="1" dirty="0">
                <a:solidFill>
                  <a:srgbClr val="00847D"/>
                </a:solidFill>
              </a:rPr>
              <a:t>exemples d’actions recensées auprès de collectivités engagées dans la démarche -&gt; voir page suivante.</a:t>
            </a:r>
          </a:p>
          <a:p>
            <a:pPr lvl="2" algn="just"/>
            <a:endParaRPr lang="fr-FR" sz="1600" dirty="0"/>
          </a:p>
          <a:p>
            <a:pPr lvl="1" algn="just"/>
            <a:endParaRPr lang="fr-FR" sz="1600" dirty="0"/>
          </a:p>
          <a:p>
            <a:pPr lvl="1" algn="just"/>
            <a:endParaRPr lang="fr-FR" sz="1800" dirty="0"/>
          </a:p>
        </p:txBody>
      </p:sp>
      <p:sp>
        <p:nvSpPr>
          <p:cNvPr id="3" name="Titre 2"/>
          <p:cNvSpPr>
            <a:spLocks noGrp="1"/>
          </p:cNvSpPr>
          <p:nvPr>
            <p:ph type="title"/>
          </p:nvPr>
        </p:nvSpPr>
        <p:spPr/>
        <p:txBody>
          <a:bodyPr/>
          <a:lstStyle/>
          <a:p>
            <a:pPr marL="536575" indent="-536575" algn="l"/>
            <a:r>
              <a:rPr lang="fr-FR" dirty="0"/>
              <a:t>1. Etat des lieux et positionnement</a:t>
            </a:r>
            <a:br>
              <a:rPr lang="fr-FR" dirty="0"/>
            </a:br>
            <a:r>
              <a:rPr lang="fr-FR" sz="3000" dirty="0"/>
              <a:t>A. Etat des lieux – volet technique</a:t>
            </a:r>
          </a:p>
        </p:txBody>
      </p:sp>
    </p:spTree>
    <p:extLst>
      <p:ext uri="{BB962C8B-B14F-4D97-AF65-F5344CB8AC3E}">
        <p14:creationId xmlns:p14="http://schemas.microsoft.com/office/powerpoint/2010/main" val="3879070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contenu 5"/>
          <p:cNvSpPr>
            <a:spLocks noGrp="1"/>
          </p:cNvSpPr>
          <p:nvPr>
            <p:ph idx="1"/>
          </p:nvPr>
        </p:nvSpPr>
        <p:spPr>
          <a:xfrm>
            <a:off x="457200" y="1340768"/>
            <a:ext cx="8229600" cy="288032"/>
          </a:xfrm>
        </p:spPr>
        <p:txBody>
          <a:bodyPr/>
          <a:lstStyle/>
          <a:p>
            <a:pPr marL="268288" lvl="2" algn="just">
              <a:buNone/>
            </a:pPr>
            <a:r>
              <a:rPr lang="fr-FR" sz="1600" b="1" i="1" dirty="0">
                <a:solidFill>
                  <a:srgbClr val="00847D"/>
                </a:solidFill>
              </a:rPr>
              <a:t>Illustration </a:t>
            </a:r>
            <a:r>
              <a:rPr lang="fr-FR" sz="1600" i="1" dirty="0">
                <a:solidFill>
                  <a:srgbClr val="00847D"/>
                </a:solidFill>
              </a:rPr>
              <a:t>: explorer le champ des actions possibles (non exhaustif !)</a:t>
            </a:r>
          </a:p>
        </p:txBody>
      </p:sp>
      <p:sp>
        <p:nvSpPr>
          <p:cNvPr id="3" name="Titre 2"/>
          <p:cNvSpPr>
            <a:spLocks noGrp="1"/>
          </p:cNvSpPr>
          <p:nvPr>
            <p:ph type="title"/>
          </p:nvPr>
        </p:nvSpPr>
        <p:spPr/>
        <p:txBody>
          <a:bodyPr/>
          <a:lstStyle/>
          <a:p>
            <a:pPr marL="536575" indent="-536575" algn="l"/>
            <a:r>
              <a:rPr lang="fr-FR" dirty="0"/>
              <a:t>1. Etat des lieux et positionnement</a:t>
            </a:r>
            <a:br>
              <a:rPr lang="fr-FR" dirty="0"/>
            </a:br>
            <a:r>
              <a:rPr lang="fr-FR" sz="3000" dirty="0"/>
              <a:t>A. Etat des lieux – volet technique</a:t>
            </a:r>
          </a:p>
        </p:txBody>
      </p:sp>
      <p:graphicFrame>
        <p:nvGraphicFramePr>
          <p:cNvPr id="4" name="Diagramme 3">
            <a:extLst>
              <a:ext uri="{FF2B5EF4-FFF2-40B4-BE49-F238E27FC236}">
                <a16:creationId xmlns:a16="http://schemas.microsoft.com/office/drawing/2014/main" id="{6387A151-635A-63FC-A2D3-F094F6254B6D}"/>
              </a:ext>
            </a:extLst>
          </p:cNvPr>
          <p:cNvGraphicFramePr/>
          <p:nvPr>
            <p:extLst>
              <p:ext uri="{D42A27DB-BD31-4B8C-83A1-F6EECF244321}">
                <p14:modId xmlns:p14="http://schemas.microsoft.com/office/powerpoint/2010/main" val="1298799525"/>
              </p:ext>
            </p:extLst>
          </p:nvPr>
        </p:nvGraphicFramePr>
        <p:xfrm>
          <a:off x="683568" y="1826568"/>
          <a:ext cx="7776864" cy="35283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 coins arrondis 4">
            <a:extLst>
              <a:ext uri="{FF2B5EF4-FFF2-40B4-BE49-F238E27FC236}">
                <a16:creationId xmlns:a16="http://schemas.microsoft.com/office/drawing/2014/main" id="{345887E2-7308-8E98-3A39-638106600E52}"/>
              </a:ext>
            </a:extLst>
          </p:cNvPr>
          <p:cNvSpPr/>
          <p:nvPr/>
        </p:nvSpPr>
        <p:spPr>
          <a:xfrm>
            <a:off x="1043608" y="5445224"/>
            <a:ext cx="7128792" cy="288032"/>
          </a:xfrm>
          <a:prstGeom prst="roundRect">
            <a:avLst/>
          </a:prstGeom>
          <a:solidFill>
            <a:srgbClr val="00847D"/>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600" i="1" dirty="0"/>
              <a:t>Actions de sobriété, sensibilisation, etc.</a:t>
            </a:r>
          </a:p>
        </p:txBody>
      </p:sp>
    </p:spTree>
    <p:extLst>
      <p:ext uri="{BB962C8B-B14F-4D97-AF65-F5344CB8AC3E}">
        <p14:creationId xmlns:p14="http://schemas.microsoft.com/office/powerpoint/2010/main" val="24480785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contenu 5"/>
          <p:cNvSpPr>
            <a:spLocks noGrp="1"/>
          </p:cNvSpPr>
          <p:nvPr>
            <p:ph idx="1"/>
          </p:nvPr>
        </p:nvSpPr>
        <p:spPr>
          <a:xfrm>
            <a:off x="457200" y="1556792"/>
            <a:ext cx="8229600" cy="4392489"/>
          </a:xfrm>
        </p:spPr>
        <p:txBody>
          <a:bodyPr/>
          <a:lstStyle/>
          <a:p>
            <a:pPr>
              <a:buFontTx/>
              <a:buChar char="-"/>
            </a:pPr>
            <a:r>
              <a:rPr lang="fr-FR" sz="2400" b="1" dirty="0">
                <a:solidFill>
                  <a:schemeClr val="accent4"/>
                </a:solidFill>
              </a:rPr>
              <a:t>Sur </a:t>
            </a:r>
            <a:r>
              <a:rPr lang="fr-FR" sz="2400" b="1" u="sng" dirty="0">
                <a:solidFill>
                  <a:schemeClr val="accent4"/>
                </a:solidFill>
              </a:rPr>
              <a:t>le volet financier</a:t>
            </a:r>
            <a:r>
              <a:rPr lang="fr-FR" sz="2400" b="1" dirty="0">
                <a:solidFill>
                  <a:schemeClr val="accent4"/>
                </a:solidFill>
              </a:rPr>
              <a:t> : quelles interactions entre politique énergétique et budget communal ?</a:t>
            </a:r>
          </a:p>
          <a:p>
            <a:pPr>
              <a:buFontTx/>
              <a:buChar char="-"/>
            </a:pPr>
            <a:endParaRPr lang="fr-FR" sz="1000" b="1" dirty="0">
              <a:solidFill>
                <a:schemeClr val="accent4"/>
              </a:solidFill>
            </a:endParaRPr>
          </a:p>
          <a:p>
            <a:pPr marL="363538" indent="0">
              <a:buNone/>
            </a:pPr>
            <a:r>
              <a:rPr lang="fr-FR" sz="1800" dirty="0"/>
              <a:t>Pistes d’indicateurs possibles (liste non exhaustive) :</a:t>
            </a:r>
          </a:p>
          <a:p>
            <a:pPr marL="523875" lvl="1" indent="0">
              <a:buNone/>
            </a:pPr>
            <a:endParaRPr lang="fr-FR" sz="800" dirty="0"/>
          </a:p>
          <a:p>
            <a:pPr lvl="1"/>
            <a:r>
              <a:rPr lang="fr-FR" sz="1600" dirty="0"/>
              <a:t>Poids des dépenses d’énergie dans le budget </a:t>
            </a:r>
          </a:p>
          <a:p>
            <a:pPr lvl="1"/>
            <a:r>
              <a:rPr lang="fr-FR" sz="1600" dirty="0"/>
              <a:t>Comparaison éventuelle avec d’autres collectivités (-&gt; à périmètre comparable, indicateur d’un potentiel gisement d’économies) </a:t>
            </a:r>
          </a:p>
          <a:p>
            <a:pPr lvl="1"/>
            <a:r>
              <a:rPr lang="fr-FR" sz="1600" dirty="0"/>
              <a:t>Niveau de contrainte budgétaire (imposant de réduire la facture énergétique)</a:t>
            </a:r>
          </a:p>
          <a:p>
            <a:pPr lvl="1"/>
            <a:r>
              <a:rPr lang="fr-FR" sz="1600" dirty="0"/>
              <a:t>Bilan financier des actions de sobriété et d’efficacité énergétique menées par le passé (-&gt; peut servir de support à l’autofinancement de la démarche </a:t>
            </a:r>
            <a:r>
              <a:rPr lang="fr-FR" sz="1600" dirty="0" err="1"/>
              <a:t>intracting</a:t>
            </a:r>
            <a:r>
              <a:rPr lang="fr-FR" sz="1600" dirty="0"/>
              <a:t>)</a:t>
            </a:r>
          </a:p>
          <a:p>
            <a:pPr lvl="1"/>
            <a:r>
              <a:rPr lang="fr-FR" sz="1600" dirty="0"/>
              <a:t>« Profil » financier des actions futures envisagées (-&gt; peuvent-elles générer un retour financier suffisant pour alimenter le fonds à moyen terme ?)</a:t>
            </a:r>
          </a:p>
          <a:p>
            <a:pPr lvl="1"/>
            <a:r>
              <a:rPr lang="fr-FR" sz="1600" dirty="0"/>
              <a:t>Marges de manœuvre disponibles pour abonder le fonds les 1ères années : autofinancement, réserves budgétaires, capacité d’emprunt…</a:t>
            </a:r>
          </a:p>
          <a:p>
            <a:pPr lvl="1"/>
            <a:endParaRPr lang="fr-FR" sz="1600" dirty="0"/>
          </a:p>
          <a:p>
            <a:pPr lvl="1"/>
            <a:endParaRPr lang="fr-FR" sz="1800" dirty="0"/>
          </a:p>
        </p:txBody>
      </p:sp>
      <p:sp>
        <p:nvSpPr>
          <p:cNvPr id="3" name="Titre 2"/>
          <p:cNvSpPr>
            <a:spLocks noGrp="1"/>
          </p:cNvSpPr>
          <p:nvPr>
            <p:ph type="title"/>
          </p:nvPr>
        </p:nvSpPr>
        <p:spPr/>
        <p:txBody>
          <a:bodyPr/>
          <a:lstStyle/>
          <a:p>
            <a:pPr marL="536575" indent="-536575" algn="l"/>
            <a:r>
              <a:rPr lang="fr-FR" dirty="0"/>
              <a:t>1. Etat des lieux et positionnement</a:t>
            </a:r>
            <a:br>
              <a:rPr lang="fr-FR" dirty="0"/>
            </a:br>
            <a:r>
              <a:rPr lang="fr-FR" sz="3000" dirty="0"/>
              <a:t>A. Etat des lieux – volet financier</a:t>
            </a:r>
          </a:p>
        </p:txBody>
      </p:sp>
    </p:spTree>
    <p:extLst>
      <p:ext uri="{BB962C8B-B14F-4D97-AF65-F5344CB8AC3E}">
        <p14:creationId xmlns:p14="http://schemas.microsoft.com/office/powerpoint/2010/main" val="39423471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pPr marL="536575" indent="-536575" algn="l"/>
            <a:r>
              <a:rPr lang="fr-FR" dirty="0"/>
              <a:t>1. Etat des lieux et positionnement</a:t>
            </a:r>
            <a:br>
              <a:rPr lang="fr-FR" dirty="0"/>
            </a:br>
            <a:r>
              <a:rPr lang="fr-FR" sz="3000" dirty="0"/>
              <a:t>A. Etat des lieux – volet financier</a:t>
            </a:r>
          </a:p>
        </p:txBody>
      </p:sp>
      <p:sp>
        <p:nvSpPr>
          <p:cNvPr id="5" name="Espace réservé du contenu 5">
            <a:extLst>
              <a:ext uri="{FF2B5EF4-FFF2-40B4-BE49-F238E27FC236}">
                <a16:creationId xmlns:a16="http://schemas.microsoft.com/office/drawing/2014/main" id="{3F6B6F73-A449-65AA-98AD-5900D19E98D0}"/>
              </a:ext>
            </a:extLst>
          </p:cNvPr>
          <p:cNvSpPr>
            <a:spLocks noGrp="1"/>
          </p:cNvSpPr>
          <p:nvPr>
            <p:ph idx="1"/>
          </p:nvPr>
        </p:nvSpPr>
        <p:spPr>
          <a:xfrm>
            <a:off x="457200" y="1556792"/>
            <a:ext cx="8229600" cy="4392489"/>
          </a:xfrm>
        </p:spPr>
        <p:txBody>
          <a:bodyPr/>
          <a:lstStyle/>
          <a:p>
            <a:pPr marL="174625" lvl="2" indent="-39688" algn="just">
              <a:buNone/>
            </a:pPr>
            <a:r>
              <a:rPr lang="fr-FR" sz="1600" b="1" i="1" dirty="0">
                <a:solidFill>
                  <a:srgbClr val="00847D"/>
                </a:solidFill>
              </a:rPr>
              <a:t>Retours d’expériences / boîte à idées </a:t>
            </a:r>
            <a:r>
              <a:rPr lang="fr-FR" sz="1600" i="1" dirty="0">
                <a:solidFill>
                  <a:srgbClr val="00847D"/>
                </a:solidFill>
              </a:rPr>
              <a:t>: pistes d’argumentaires financiers pour la mise en place d’un dispositif </a:t>
            </a:r>
            <a:r>
              <a:rPr lang="fr-FR" sz="1600" i="1" dirty="0" err="1">
                <a:solidFill>
                  <a:srgbClr val="00847D"/>
                </a:solidFill>
              </a:rPr>
              <a:t>intracting</a:t>
            </a:r>
            <a:endParaRPr lang="fr-FR" sz="1600" i="1" dirty="0">
              <a:solidFill>
                <a:srgbClr val="00847D"/>
              </a:solidFill>
            </a:endParaRPr>
          </a:p>
          <a:p>
            <a:pPr marL="363538" lvl="2" algn="just">
              <a:buNone/>
            </a:pPr>
            <a:endParaRPr lang="fr-FR" sz="1400" i="1" dirty="0">
              <a:solidFill>
                <a:srgbClr val="00847D"/>
              </a:solidFill>
            </a:endParaRPr>
          </a:p>
          <a:p>
            <a:pPr marL="449263" lvl="1" algn="just"/>
            <a:r>
              <a:rPr lang="fr-FR" sz="1600" i="1" dirty="0">
                <a:solidFill>
                  <a:srgbClr val="00847D"/>
                </a:solidFill>
              </a:rPr>
              <a:t>Profiter de la </a:t>
            </a:r>
            <a:r>
              <a:rPr lang="fr-FR" sz="1600" i="1" u="sng" dirty="0">
                <a:solidFill>
                  <a:srgbClr val="00847D"/>
                </a:solidFill>
              </a:rPr>
              <a:t>dynamique initiée par un plan de sobriété</a:t>
            </a:r>
            <a:endParaRPr lang="fr-FR" sz="1600" i="1" dirty="0">
              <a:solidFill>
                <a:srgbClr val="00847D"/>
              </a:solidFill>
            </a:endParaRPr>
          </a:p>
          <a:p>
            <a:pPr marL="711200" lvl="3" algn="just"/>
            <a:r>
              <a:rPr lang="fr-FR" sz="1500" i="1" dirty="0">
                <a:solidFill>
                  <a:srgbClr val="00847D"/>
                </a:solidFill>
              </a:rPr>
              <a:t>illustration 1 = affecter tout ou partie des économies générées par le plan au lancement du fonds (sur 2 ou 3 années)</a:t>
            </a:r>
          </a:p>
          <a:p>
            <a:pPr marL="711200" lvl="3" algn="just"/>
            <a:r>
              <a:rPr lang="fr-FR" sz="1500" i="1" dirty="0">
                <a:solidFill>
                  <a:srgbClr val="00847D"/>
                </a:solidFill>
              </a:rPr>
              <a:t>illustration 2 = affecter à l’</a:t>
            </a:r>
            <a:r>
              <a:rPr lang="fr-FR" sz="1500" i="1" dirty="0" err="1">
                <a:solidFill>
                  <a:srgbClr val="00847D"/>
                </a:solidFill>
              </a:rPr>
              <a:t>intracting</a:t>
            </a:r>
            <a:r>
              <a:rPr lang="fr-FR" sz="1500" i="1" dirty="0">
                <a:solidFill>
                  <a:srgbClr val="00847D"/>
                </a:solidFill>
              </a:rPr>
              <a:t> le produit issu de la cession d’un immeuble dont l’usage n’était plus indispensable et/ou qui était classé « passoire thermique »</a:t>
            </a:r>
          </a:p>
          <a:p>
            <a:pPr marL="1371600" lvl="3" indent="0" algn="just">
              <a:buNone/>
            </a:pPr>
            <a:endParaRPr lang="fr-FR" sz="1400" i="1" dirty="0">
              <a:solidFill>
                <a:srgbClr val="00847D"/>
              </a:solidFill>
            </a:endParaRPr>
          </a:p>
          <a:p>
            <a:pPr marL="449263" lvl="1" algn="just"/>
            <a:r>
              <a:rPr lang="fr-FR" sz="1600" i="1" dirty="0">
                <a:solidFill>
                  <a:srgbClr val="00847D"/>
                </a:solidFill>
              </a:rPr>
              <a:t>Mobiliser des </a:t>
            </a:r>
            <a:r>
              <a:rPr lang="fr-FR" sz="1600" i="1" u="sng" dirty="0">
                <a:solidFill>
                  <a:srgbClr val="00847D"/>
                </a:solidFill>
              </a:rPr>
              <a:t>ressources à effet de levier pour répondre au défi du financement de la transition énergétique</a:t>
            </a:r>
          </a:p>
          <a:p>
            <a:pPr marL="711200" lvl="3" algn="just"/>
            <a:r>
              <a:rPr lang="fr-FR" sz="1500" i="1" dirty="0">
                <a:solidFill>
                  <a:srgbClr val="00847D"/>
                </a:solidFill>
              </a:rPr>
              <a:t>illustration 1 = mobiliser une partie de l’excédent budgétaire permet de valoriser une ressource qui jusque-là n’était pas rémunérée (fonds déposés au Trésor)</a:t>
            </a:r>
          </a:p>
          <a:p>
            <a:pPr marL="711200" lvl="3" algn="just"/>
            <a:r>
              <a:rPr lang="fr-FR" sz="1500" i="1" dirty="0">
                <a:solidFill>
                  <a:srgbClr val="00847D"/>
                </a:solidFill>
              </a:rPr>
              <a:t>illustration 2 = grâce au jeu des subventionnements, dégager une part d’autofinancement permet potentiellement d’envisager un changement d’échelle dans les projets</a:t>
            </a:r>
          </a:p>
          <a:p>
            <a:pPr marL="1371600" lvl="3" indent="0" algn="just">
              <a:buNone/>
            </a:pPr>
            <a:endParaRPr lang="fr-FR" sz="1400" dirty="0"/>
          </a:p>
          <a:p>
            <a:pPr lvl="1" algn="just"/>
            <a:endParaRPr lang="fr-FR" sz="1800" dirty="0"/>
          </a:p>
        </p:txBody>
      </p:sp>
    </p:spTree>
    <p:extLst>
      <p:ext uri="{BB962C8B-B14F-4D97-AF65-F5344CB8AC3E}">
        <p14:creationId xmlns:p14="http://schemas.microsoft.com/office/powerpoint/2010/main" val="12045947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contenu 5"/>
          <p:cNvSpPr>
            <a:spLocks noGrp="1"/>
          </p:cNvSpPr>
          <p:nvPr>
            <p:ph idx="1"/>
          </p:nvPr>
        </p:nvSpPr>
        <p:spPr>
          <a:xfrm>
            <a:off x="457200" y="1556792"/>
            <a:ext cx="8229600" cy="4392489"/>
          </a:xfrm>
        </p:spPr>
        <p:txBody>
          <a:bodyPr/>
          <a:lstStyle/>
          <a:p>
            <a:pPr algn="just">
              <a:buFontTx/>
              <a:buChar char="-"/>
            </a:pPr>
            <a:r>
              <a:rPr lang="fr-FR" sz="2400" b="1" dirty="0">
                <a:solidFill>
                  <a:schemeClr val="accent4"/>
                </a:solidFill>
              </a:rPr>
              <a:t>Sur </a:t>
            </a:r>
            <a:r>
              <a:rPr lang="fr-FR" sz="2400" b="1" u="sng" dirty="0">
                <a:solidFill>
                  <a:schemeClr val="accent4"/>
                </a:solidFill>
              </a:rPr>
              <a:t>le volet humain/organisationnel</a:t>
            </a:r>
            <a:r>
              <a:rPr lang="fr-FR" sz="2400" b="1" dirty="0">
                <a:solidFill>
                  <a:schemeClr val="accent4"/>
                </a:solidFill>
              </a:rPr>
              <a:t> : quel niveau d’engagement des services porteurs ?</a:t>
            </a:r>
          </a:p>
          <a:p>
            <a:pPr algn="just">
              <a:buFontTx/>
              <a:buChar char="-"/>
            </a:pPr>
            <a:endParaRPr lang="fr-FR" sz="1000" b="1" dirty="0">
              <a:solidFill>
                <a:schemeClr val="accent4"/>
              </a:solidFill>
            </a:endParaRPr>
          </a:p>
          <a:p>
            <a:pPr marL="363538" indent="0" algn="just">
              <a:buNone/>
            </a:pPr>
            <a:r>
              <a:rPr lang="fr-FR" sz="1800" dirty="0"/>
              <a:t>Pistes d’indicateurs possibles (liste non exhaustive) :</a:t>
            </a:r>
          </a:p>
          <a:p>
            <a:pPr marL="523875" lvl="1" indent="0" algn="just">
              <a:buNone/>
            </a:pPr>
            <a:endParaRPr lang="fr-FR" sz="800" dirty="0"/>
          </a:p>
          <a:p>
            <a:pPr lvl="1" algn="just"/>
            <a:r>
              <a:rPr lang="fr-FR" sz="1600" dirty="0"/>
              <a:t>Engagement des services techniques en tant que force de proposition</a:t>
            </a:r>
          </a:p>
          <a:p>
            <a:pPr lvl="1" algn="just"/>
            <a:r>
              <a:rPr lang="fr-FR" sz="1600" dirty="0"/>
              <a:t>Engagement du service financier dans des démarches de financement innovantes</a:t>
            </a:r>
          </a:p>
          <a:p>
            <a:pPr lvl="1" algn="just"/>
            <a:r>
              <a:rPr lang="fr-FR" sz="1600" dirty="0"/>
              <a:t>Nature et intensité de la collaboration entre services techniques et financiers</a:t>
            </a:r>
          </a:p>
          <a:p>
            <a:pPr lvl="2" algn="just"/>
            <a:r>
              <a:rPr lang="fr-FR" sz="1600" i="1" dirty="0"/>
              <a:t>Par exemple = bilans partagés sur les actions de sobriété / efficacité énergétique passées ?</a:t>
            </a:r>
          </a:p>
          <a:p>
            <a:pPr marL="1022350" lvl="2" indent="0" algn="just">
              <a:buNone/>
            </a:pPr>
            <a:endParaRPr lang="fr-FR" sz="1100" i="1" dirty="0"/>
          </a:p>
          <a:p>
            <a:pPr marL="523875" lvl="1" indent="0" algn="just">
              <a:buNone/>
            </a:pPr>
            <a:r>
              <a:rPr lang="fr-FR" sz="1800" b="1" i="1" dirty="0">
                <a:solidFill>
                  <a:srgbClr val="00847D"/>
                </a:solidFill>
              </a:rPr>
              <a:t>Boîte à idées </a:t>
            </a:r>
            <a:r>
              <a:rPr lang="fr-FR" sz="1800" i="1" dirty="0">
                <a:solidFill>
                  <a:srgbClr val="00847D"/>
                </a:solidFill>
              </a:rPr>
              <a:t>: </a:t>
            </a:r>
            <a:r>
              <a:rPr lang="fr-FR" sz="1700" i="1" dirty="0">
                <a:solidFill>
                  <a:srgbClr val="00847D"/>
                </a:solidFill>
              </a:rPr>
              <a:t>à cette étape amont de la réflexion, présenter la démarche d’</a:t>
            </a:r>
            <a:r>
              <a:rPr lang="fr-FR" sz="1700" i="1" dirty="0" err="1">
                <a:solidFill>
                  <a:srgbClr val="00847D"/>
                </a:solidFill>
              </a:rPr>
              <a:t>intracting</a:t>
            </a:r>
            <a:r>
              <a:rPr lang="fr-FR" sz="1700" i="1" dirty="0">
                <a:solidFill>
                  <a:srgbClr val="00847D"/>
                </a:solidFill>
              </a:rPr>
              <a:t> aux services concernés sera une bonne occasion de mesurer l’intérêt suscité et le niveau d’engagement envisageable de leur part.</a:t>
            </a:r>
          </a:p>
        </p:txBody>
      </p:sp>
      <p:sp>
        <p:nvSpPr>
          <p:cNvPr id="3" name="Titre 2"/>
          <p:cNvSpPr>
            <a:spLocks noGrp="1"/>
          </p:cNvSpPr>
          <p:nvPr>
            <p:ph type="title"/>
          </p:nvPr>
        </p:nvSpPr>
        <p:spPr/>
        <p:txBody>
          <a:bodyPr/>
          <a:lstStyle/>
          <a:p>
            <a:pPr marL="536575" indent="-536575" algn="l"/>
            <a:r>
              <a:rPr lang="fr-FR" dirty="0"/>
              <a:t>1. Etat des lieux et positionnement</a:t>
            </a:r>
            <a:br>
              <a:rPr lang="fr-FR" dirty="0"/>
            </a:br>
            <a:r>
              <a:rPr lang="fr-FR" sz="3000" dirty="0"/>
              <a:t>A. Etat des lieux – volet humain</a:t>
            </a:r>
          </a:p>
        </p:txBody>
      </p:sp>
    </p:spTree>
    <p:extLst>
      <p:ext uri="{BB962C8B-B14F-4D97-AF65-F5344CB8AC3E}">
        <p14:creationId xmlns:p14="http://schemas.microsoft.com/office/powerpoint/2010/main" val="17654908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contenu 5">
            <a:extLst>
              <a:ext uri="{FF2B5EF4-FFF2-40B4-BE49-F238E27FC236}">
                <a16:creationId xmlns:a16="http://schemas.microsoft.com/office/drawing/2014/main" id="{C7E6EE93-05E0-4863-A374-47C108376F1E}"/>
              </a:ext>
            </a:extLst>
          </p:cNvPr>
          <p:cNvSpPr>
            <a:spLocks noGrp="1"/>
          </p:cNvSpPr>
          <p:nvPr>
            <p:ph idx="15"/>
          </p:nvPr>
        </p:nvSpPr>
        <p:spPr>
          <a:xfrm>
            <a:off x="2773756" y="2918623"/>
            <a:ext cx="6194243" cy="483486"/>
          </a:xfrm>
        </p:spPr>
        <p:txBody>
          <a:bodyPr/>
          <a:lstStyle/>
          <a:p>
            <a:r>
              <a:rPr lang="fr-FR" dirty="0"/>
              <a:t>1. Etat des lieux et positionnement de la collectivité</a:t>
            </a:r>
          </a:p>
        </p:txBody>
      </p:sp>
      <p:sp>
        <p:nvSpPr>
          <p:cNvPr id="7" name="Espace réservé du contenu 6">
            <a:extLst>
              <a:ext uri="{FF2B5EF4-FFF2-40B4-BE49-F238E27FC236}">
                <a16:creationId xmlns:a16="http://schemas.microsoft.com/office/drawing/2014/main" id="{4BA5B4B1-10DF-4769-B413-DFB655FC63F8}"/>
              </a:ext>
            </a:extLst>
          </p:cNvPr>
          <p:cNvSpPr>
            <a:spLocks noGrp="1"/>
          </p:cNvSpPr>
          <p:nvPr>
            <p:ph idx="16"/>
          </p:nvPr>
        </p:nvSpPr>
        <p:spPr>
          <a:xfrm>
            <a:off x="2773756" y="3655256"/>
            <a:ext cx="6361297" cy="483486"/>
          </a:xfrm>
        </p:spPr>
        <p:txBody>
          <a:bodyPr/>
          <a:lstStyle/>
          <a:p>
            <a:r>
              <a:rPr lang="fr-FR" dirty="0"/>
              <a:t>2. Préparation et lancement du dispositif</a:t>
            </a:r>
          </a:p>
        </p:txBody>
      </p:sp>
      <p:sp>
        <p:nvSpPr>
          <p:cNvPr id="8" name="Espace réservé du contenu 7">
            <a:extLst>
              <a:ext uri="{FF2B5EF4-FFF2-40B4-BE49-F238E27FC236}">
                <a16:creationId xmlns:a16="http://schemas.microsoft.com/office/drawing/2014/main" id="{E283A1FE-1944-463B-9D27-0490B24C7A77}"/>
              </a:ext>
            </a:extLst>
          </p:cNvPr>
          <p:cNvSpPr>
            <a:spLocks noGrp="1"/>
          </p:cNvSpPr>
          <p:nvPr>
            <p:ph idx="17"/>
          </p:nvPr>
        </p:nvSpPr>
        <p:spPr>
          <a:xfrm>
            <a:off x="2544255" y="2187299"/>
            <a:ext cx="6361297" cy="483486"/>
          </a:xfrm>
        </p:spPr>
        <p:txBody>
          <a:bodyPr/>
          <a:lstStyle/>
          <a:p>
            <a:r>
              <a:rPr lang="fr-FR" dirty="0"/>
              <a:t>L’</a:t>
            </a:r>
            <a:r>
              <a:rPr lang="fr-FR" dirty="0" err="1"/>
              <a:t>intracting</a:t>
            </a:r>
            <a:r>
              <a:rPr lang="fr-FR" dirty="0"/>
              <a:t> « interne » : introduction et philosophie</a:t>
            </a:r>
          </a:p>
        </p:txBody>
      </p:sp>
      <p:sp>
        <p:nvSpPr>
          <p:cNvPr id="4" name="Titre 3">
            <a:extLst>
              <a:ext uri="{FF2B5EF4-FFF2-40B4-BE49-F238E27FC236}">
                <a16:creationId xmlns:a16="http://schemas.microsoft.com/office/drawing/2014/main" id="{6A34EF27-75B9-423A-A78B-0AB4D87BCC0B}"/>
              </a:ext>
            </a:extLst>
          </p:cNvPr>
          <p:cNvSpPr>
            <a:spLocks noGrp="1"/>
          </p:cNvSpPr>
          <p:nvPr>
            <p:ph type="title"/>
          </p:nvPr>
        </p:nvSpPr>
        <p:spPr>
          <a:xfrm>
            <a:off x="771436" y="470587"/>
            <a:ext cx="8229600" cy="1143000"/>
          </a:xfrm>
        </p:spPr>
        <p:txBody>
          <a:bodyPr/>
          <a:lstStyle/>
          <a:p>
            <a:r>
              <a:rPr lang="fr-FR" dirty="0"/>
              <a:t>L’</a:t>
            </a:r>
            <a:r>
              <a:rPr lang="fr-FR" dirty="0" err="1"/>
              <a:t>intracting</a:t>
            </a:r>
            <a:r>
              <a:rPr lang="fr-FR" dirty="0"/>
              <a:t> sur fonds propres</a:t>
            </a:r>
          </a:p>
        </p:txBody>
      </p:sp>
      <p:sp>
        <p:nvSpPr>
          <p:cNvPr id="9" name="Espace réservé du contenu 6">
            <a:extLst>
              <a:ext uri="{FF2B5EF4-FFF2-40B4-BE49-F238E27FC236}">
                <a16:creationId xmlns:a16="http://schemas.microsoft.com/office/drawing/2014/main" id="{F61F62A2-C63D-4E61-BD3B-8F6770D0BE30}"/>
              </a:ext>
            </a:extLst>
          </p:cNvPr>
          <p:cNvSpPr txBox="1">
            <a:spLocks/>
          </p:cNvSpPr>
          <p:nvPr/>
        </p:nvSpPr>
        <p:spPr bwMode="auto">
          <a:xfrm>
            <a:off x="2544255" y="4391889"/>
            <a:ext cx="6361297" cy="4834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marR="0" indent="0" algn="l" defTabSz="914400" rtl="0" eaLnBrk="1" fontAlgn="base" latinLnBrk="0" hangingPunct="1">
              <a:lnSpc>
                <a:spcPct val="100000"/>
              </a:lnSpc>
              <a:spcBef>
                <a:spcPct val="20000"/>
              </a:spcBef>
              <a:spcAft>
                <a:spcPct val="0"/>
              </a:spcAft>
              <a:buClr>
                <a:srgbClr val="00847D"/>
              </a:buClr>
              <a:buSzPct val="110000"/>
              <a:buFont typeface="Arial" panose="020B0604020202020204" pitchFamily="34" charset="0"/>
              <a:buNone/>
              <a:tabLst>
                <a:tab pos="538163" algn="l"/>
              </a:tabLst>
              <a:defRPr sz="2000">
                <a:solidFill>
                  <a:schemeClr val="bg1"/>
                </a:solidFill>
                <a:latin typeface="+mn-lt"/>
                <a:ea typeface="+mn-ea"/>
                <a:cs typeface="+mn-cs"/>
              </a:defRPr>
            </a:lvl1pPr>
            <a:lvl2pPr marL="809625" indent="-285750" algn="l" rtl="0" eaLnBrk="1" fontAlgn="base" hangingPunct="1">
              <a:spcBef>
                <a:spcPct val="20000"/>
              </a:spcBef>
              <a:spcAft>
                <a:spcPct val="0"/>
              </a:spcAft>
              <a:buClr>
                <a:srgbClr val="009CDD"/>
              </a:buClr>
              <a:buSzPct val="80000"/>
              <a:buFont typeface="Courier New" panose="02070309020205020404" pitchFamily="49" charset="0"/>
              <a:buChar char="o"/>
              <a:defRPr sz="2000">
                <a:solidFill>
                  <a:schemeClr val="tx1"/>
                </a:solidFill>
                <a:latin typeface="+mn-lt"/>
              </a:defRPr>
            </a:lvl2pPr>
            <a:lvl3pPr marL="1250950" indent="-228600" algn="l" rtl="0" eaLnBrk="1" fontAlgn="base" hangingPunct="1">
              <a:spcBef>
                <a:spcPct val="20000"/>
              </a:spcBef>
              <a:spcAft>
                <a:spcPct val="0"/>
              </a:spcAft>
              <a:buClr>
                <a:srgbClr val="384050"/>
              </a:buClr>
              <a:buFont typeface="Wingdings" panose="05000000000000000000" pitchFamily="2" charset="2"/>
              <a:buChar char="§"/>
              <a:defRPr sz="2000">
                <a:solidFill>
                  <a:schemeClr val="tx1"/>
                </a:solidFill>
                <a:latin typeface="+mn-lt"/>
              </a:defRPr>
            </a:lvl3pPr>
            <a:lvl4pPr marL="1600200" indent="-228600" algn="l" rtl="0" eaLnBrk="1" fontAlgn="base" hangingPunct="1">
              <a:spcBef>
                <a:spcPct val="20000"/>
              </a:spcBef>
              <a:spcAft>
                <a:spcPct val="0"/>
              </a:spcAft>
              <a:buClr>
                <a:srgbClr val="00847D"/>
              </a:buClr>
              <a:buChar char="•"/>
              <a:defRPr sz="1600">
                <a:solidFill>
                  <a:schemeClr val="tx1"/>
                </a:solidFill>
                <a:latin typeface="+mn-lt"/>
              </a:defRPr>
            </a:lvl4pPr>
            <a:lvl5pPr marL="2057400" indent="-228600" algn="l" rtl="0" eaLnBrk="1" fontAlgn="base" hangingPunct="1">
              <a:spcBef>
                <a:spcPct val="20000"/>
              </a:spcBef>
              <a:spcAft>
                <a:spcPct val="0"/>
              </a:spcAft>
              <a:buClr>
                <a:srgbClr val="009CDD"/>
              </a:buClr>
              <a:buFont typeface="Wingdings" panose="05000000000000000000" pitchFamily="2" charset="2"/>
              <a:buChar char="ü"/>
              <a:defRPr sz="1500">
                <a:solidFill>
                  <a:schemeClr val="tx1"/>
                </a:solidFill>
                <a:latin typeface="+mn-lt"/>
              </a:defRPr>
            </a:lvl5pPr>
            <a:lvl6pPr marL="25146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9pPr>
          </a:lstStyle>
          <a:p>
            <a:r>
              <a:rPr lang="fr-FR" kern="0" dirty="0"/>
              <a:t>3. Suivi &amp; amélioration continue</a:t>
            </a:r>
          </a:p>
        </p:txBody>
      </p:sp>
      <p:sp>
        <p:nvSpPr>
          <p:cNvPr id="10" name="Espace réservé du contenu 6">
            <a:extLst>
              <a:ext uri="{FF2B5EF4-FFF2-40B4-BE49-F238E27FC236}">
                <a16:creationId xmlns:a16="http://schemas.microsoft.com/office/drawing/2014/main" id="{F020DE6E-AEE1-460A-A2CB-B4C7641AF36B}"/>
              </a:ext>
            </a:extLst>
          </p:cNvPr>
          <p:cNvSpPr txBox="1">
            <a:spLocks/>
          </p:cNvSpPr>
          <p:nvPr/>
        </p:nvSpPr>
        <p:spPr bwMode="auto">
          <a:xfrm>
            <a:off x="2195735" y="5123213"/>
            <a:ext cx="6361297" cy="4834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marR="0" indent="0" algn="l" defTabSz="914400" rtl="0" eaLnBrk="1" fontAlgn="base" latinLnBrk="0" hangingPunct="1">
              <a:lnSpc>
                <a:spcPct val="100000"/>
              </a:lnSpc>
              <a:spcBef>
                <a:spcPct val="20000"/>
              </a:spcBef>
              <a:spcAft>
                <a:spcPct val="0"/>
              </a:spcAft>
              <a:buClr>
                <a:srgbClr val="00847D"/>
              </a:buClr>
              <a:buSzPct val="110000"/>
              <a:buFont typeface="Arial" panose="020B0604020202020204" pitchFamily="34" charset="0"/>
              <a:buNone/>
              <a:tabLst>
                <a:tab pos="538163" algn="l"/>
              </a:tabLst>
              <a:defRPr sz="2000">
                <a:solidFill>
                  <a:schemeClr val="bg1"/>
                </a:solidFill>
                <a:latin typeface="+mn-lt"/>
                <a:ea typeface="+mn-ea"/>
                <a:cs typeface="+mn-cs"/>
              </a:defRPr>
            </a:lvl1pPr>
            <a:lvl2pPr marL="809625" indent="-285750" algn="l" rtl="0" eaLnBrk="1" fontAlgn="base" hangingPunct="1">
              <a:spcBef>
                <a:spcPct val="20000"/>
              </a:spcBef>
              <a:spcAft>
                <a:spcPct val="0"/>
              </a:spcAft>
              <a:buClr>
                <a:srgbClr val="009CDD"/>
              </a:buClr>
              <a:buSzPct val="80000"/>
              <a:buFont typeface="Courier New" panose="02070309020205020404" pitchFamily="49" charset="0"/>
              <a:buChar char="o"/>
              <a:defRPr sz="2000">
                <a:solidFill>
                  <a:schemeClr val="tx1"/>
                </a:solidFill>
                <a:latin typeface="+mn-lt"/>
              </a:defRPr>
            </a:lvl2pPr>
            <a:lvl3pPr marL="1250950" indent="-228600" algn="l" rtl="0" eaLnBrk="1" fontAlgn="base" hangingPunct="1">
              <a:spcBef>
                <a:spcPct val="20000"/>
              </a:spcBef>
              <a:spcAft>
                <a:spcPct val="0"/>
              </a:spcAft>
              <a:buClr>
                <a:srgbClr val="384050"/>
              </a:buClr>
              <a:buFont typeface="Wingdings" panose="05000000000000000000" pitchFamily="2" charset="2"/>
              <a:buChar char="§"/>
              <a:defRPr sz="2000">
                <a:solidFill>
                  <a:schemeClr val="tx1"/>
                </a:solidFill>
                <a:latin typeface="+mn-lt"/>
              </a:defRPr>
            </a:lvl3pPr>
            <a:lvl4pPr marL="1600200" indent="-228600" algn="l" rtl="0" eaLnBrk="1" fontAlgn="base" hangingPunct="1">
              <a:spcBef>
                <a:spcPct val="20000"/>
              </a:spcBef>
              <a:spcAft>
                <a:spcPct val="0"/>
              </a:spcAft>
              <a:buClr>
                <a:srgbClr val="00847D"/>
              </a:buClr>
              <a:buChar char="•"/>
              <a:defRPr sz="1600">
                <a:solidFill>
                  <a:schemeClr val="tx1"/>
                </a:solidFill>
                <a:latin typeface="+mn-lt"/>
              </a:defRPr>
            </a:lvl4pPr>
            <a:lvl5pPr marL="2057400" indent="-228600" algn="l" rtl="0" eaLnBrk="1" fontAlgn="base" hangingPunct="1">
              <a:spcBef>
                <a:spcPct val="20000"/>
              </a:spcBef>
              <a:spcAft>
                <a:spcPct val="0"/>
              </a:spcAft>
              <a:buClr>
                <a:srgbClr val="009CDD"/>
              </a:buClr>
              <a:buFont typeface="Wingdings" panose="05000000000000000000" pitchFamily="2" charset="2"/>
              <a:buChar char="ü"/>
              <a:defRPr sz="1500">
                <a:solidFill>
                  <a:schemeClr val="tx1"/>
                </a:solidFill>
                <a:latin typeface="+mn-lt"/>
              </a:defRPr>
            </a:lvl5pPr>
            <a:lvl6pPr marL="25146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9pPr>
          </a:lstStyle>
          <a:p>
            <a:r>
              <a:rPr lang="fr-FR" kern="0" dirty="0"/>
              <a:t>4. Extension à d’autres champs ?</a:t>
            </a:r>
          </a:p>
        </p:txBody>
      </p:sp>
    </p:spTree>
    <p:extLst>
      <p:ext uri="{BB962C8B-B14F-4D97-AF65-F5344CB8AC3E}">
        <p14:creationId xmlns:p14="http://schemas.microsoft.com/office/powerpoint/2010/main" val="28552566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pPr marL="536575" indent="-536575" algn="l"/>
            <a:r>
              <a:rPr lang="fr-FR" dirty="0"/>
              <a:t>1. Etat des lieux et positionnement</a:t>
            </a:r>
            <a:br>
              <a:rPr lang="fr-FR" dirty="0"/>
            </a:br>
            <a:r>
              <a:rPr lang="fr-FR" sz="3000" dirty="0"/>
              <a:t>A. Etat des lieux – synthèse / outil SWOT</a:t>
            </a:r>
          </a:p>
        </p:txBody>
      </p:sp>
      <p:sp>
        <p:nvSpPr>
          <p:cNvPr id="5" name="Espace réservé du contenu 5">
            <a:extLst>
              <a:ext uri="{FF2B5EF4-FFF2-40B4-BE49-F238E27FC236}">
                <a16:creationId xmlns:a16="http://schemas.microsoft.com/office/drawing/2014/main" id="{4D941AA2-56E0-43F3-766A-B1087F58E464}"/>
              </a:ext>
            </a:extLst>
          </p:cNvPr>
          <p:cNvSpPr>
            <a:spLocks noGrp="1"/>
          </p:cNvSpPr>
          <p:nvPr>
            <p:ph idx="1"/>
          </p:nvPr>
        </p:nvSpPr>
        <p:spPr>
          <a:xfrm>
            <a:off x="457200" y="1340768"/>
            <a:ext cx="8291264" cy="4608512"/>
          </a:xfrm>
        </p:spPr>
        <p:txBody>
          <a:bodyPr/>
          <a:lstStyle/>
          <a:p>
            <a:pPr marL="0" lvl="2" indent="0" algn="just">
              <a:buNone/>
            </a:pPr>
            <a:r>
              <a:rPr lang="fr-FR" sz="1600" b="1" i="1" dirty="0">
                <a:solidFill>
                  <a:srgbClr val="00847D"/>
                </a:solidFill>
              </a:rPr>
              <a:t>Proposition </a:t>
            </a:r>
            <a:r>
              <a:rPr lang="fr-FR" sz="1600" i="1" dirty="0">
                <a:solidFill>
                  <a:srgbClr val="00847D"/>
                </a:solidFill>
              </a:rPr>
              <a:t>: pour faire la synthèse de cet état des lieux, la collectivité pourra par exemple mobiliser un outil de type « analyse SWOT » (</a:t>
            </a:r>
            <a:r>
              <a:rPr lang="fr-FR" sz="1600" i="1" dirty="0" err="1">
                <a:solidFill>
                  <a:srgbClr val="00847D"/>
                </a:solidFill>
              </a:rPr>
              <a:t>Strengths</a:t>
            </a:r>
            <a:r>
              <a:rPr lang="fr-FR" sz="1600" i="1" dirty="0">
                <a:solidFill>
                  <a:srgbClr val="00847D"/>
                </a:solidFill>
              </a:rPr>
              <a:t>, </a:t>
            </a:r>
            <a:r>
              <a:rPr lang="fr-FR" sz="1600" i="1" dirty="0" err="1">
                <a:solidFill>
                  <a:srgbClr val="00847D"/>
                </a:solidFill>
              </a:rPr>
              <a:t>Weaknesses</a:t>
            </a:r>
            <a:r>
              <a:rPr lang="fr-FR" sz="1600" i="1" dirty="0">
                <a:solidFill>
                  <a:srgbClr val="00847D"/>
                </a:solidFill>
              </a:rPr>
              <a:t>, </a:t>
            </a:r>
            <a:r>
              <a:rPr lang="fr-FR" sz="1600" i="1" dirty="0" err="1">
                <a:solidFill>
                  <a:srgbClr val="00847D"/>
                </a:solidFill>
              </a:rPr>
              <a:t>Opportunities</a:t>
            </a:r>
            <a:r>
              <a:rPr lang="fr-FR" sz="1600" i="1" dirty="0">
                <a:solidFill>
                  <a:srgbClr val="00847D"/>
                </a:solidFill>
              </a:rPr>
              <a:t>, </a:t>
            </a:r>
            <a:r>
              <a:rPr lang="fr-FR" sz="1600" i="1" dirty="0" err="1">
                <a:solidFill>
                  <a:srgbClr val="00847D"/>
                </a:solidFill>
              </a:rPr>
              <a:t>Threats</a:t>
            </a:r>
            <a:r>
              <a:rPr lang="fr-FR" sz="1600" i="1" dirty="0">
                <a:solidFill>
                  <a:srgbClr val="00847D"/>
                </a:solidFill>
              </a:rPr>
              <a:t>, soit en français : Forces, Faiblesses, Opportunités, Menaces). </a:t>
            </a:r>
          </a:p>
          <a:p>
            <a:pPr marL="0" lvl="2" indent="0" algn="just">
              <a:buNone/>
            </a:pPr>
            <a:endParaRPr lang="fr-FR" sz="800" i="1" dirty="0">
              <a:solidFill>
                <a:srgbClr val="00847D"/>
              </a:solidFill>
            </a:endParaRPr>
          </a:p>
          <a:p>
            <a:pPr marL="0" lvl="2" indent="0" algn="just">
              <a:buNone/>
            </a:pPr>
            <a:r>
              <a:rPr lang="fr-FR" sz="1600" i="1" dirty="0">
                <a:solidFill>
                  <a:srgbClr val="00847D"/>
                </a:solidFill>
              </a:rPr>
              <a:t>L’objectif de cet outil consiste à identifier les forces et faiblesses dont dispose la collectivité pour mener à bien son projet, tout en tenant compte des possibilités et des contraintes imposées par son environnement externe. Les questions qu’il amène à se poser sont :</a:t>
            </a:r>
          </a:p>
          <a:p>
            <a:pPr marL="285750" lvl="2" indent="-285750" algn="just">
              <a:buFontTx/>
              <a:buChar char="-"/>
            </a:pPr>
            <a:r>
              <a:rPr lang="fr-FR" sz="1500" i="1" u="sng" dirty="0" err="1">
                <a:solidFill>
                  <a:srgbClr val="00847D"/>
                </a:solidFill>
              </a:rPr>
              <a:t>Strengths</a:t>
            </a:r>
            <a:r>
              <a:rPr lang="fr-FR" sz="1500" i="1" dirty="0">
                <a:solidFill>
                  <a:srgbClr val="00847D"/>
                </a:solidFill>
              </a:rPr>
              <a:t> (forces) : quels sont vos points forts pour mener à bien le projet ?</a:t>
            </a:r>
          </a:p>
          <a:p>
            <a:pPr marL="285750" lvl="2" indent="-285750" algn="just">
              <a:buFontTx/>
              <a:buChar char="-"/>
            </a:pPr>
            <a:r>
              <a:rPr lang="fr-FR" sz="1500" i="1" u="sng" dirty="0" err="1">
                <a:solidFill>
                  <a:srgbClr val="00847D"/>
                </a:solidFill>
              </a:rPr>
              <a:t>Weaknesses</a:t>
            </a:r>
            <a:r>
              <a:rPr lang="fr-FR" sz="1500" i="1" dirty="0">
                <a:solidFill>
                  <a:srgbClr val="00847D"/>
                </a:solidFill>
              </a:rPr>
              <a:t> (faiblesses) : quelles sont à l’inverse vos faiblesses ?</a:t>
            </a:r>
          </a:p>
          <a:p>
            <a:pPr marL="285750" lvl="2" indent="-285750" algn="just">
              <a:buFontTx/>
              <a:buChar char="-"/>
            </a:pPr>
            <a:r>
              <a:rPr lang="fr-FR" sz="1500" i="1" u="sng" dirty="0" err="1">
                <a:solidFill>
                  <a:srgbClr val="00847D"/>
                </a:solidFill>
              </a:rPr>
              <a:t>Opportunities</a:t>
            </a:r>
            <a:r>
              <a:rPr lang="fr-FR" sz="1500" i="1" dirty="0">
                <a:solidFill>
                  <a:srgbClr val="00847D"/>
                </a:solidFill>
              </a:rPr>
              <a:t> (opportunités) : de quels éléments de l’environnement externe la collectivité peut-elle tirer parti ?</a:t>
            </a:r>
          </a:p>
          <a:p>
            <a:pPr marL="285750" lvl="2" indent="-285750" algn="just">
              <a:buFontTx/>
              <a:buChar char="-"/>
            </a:pPr>
            <a:r>
              <a:rPr lang="fr-FR" sz="1500" i="1" u="sng" dirty="0" err="1">
                <a:solidFill>
                  <a:srgbClr val="00847D"/>
                </a:solidFill>
              </a:rPr>
              <a:t>Threats</a:t>
            </a:r>
            <a:r>
              <a:rPr lang="fr-FR" sz="1500" i="1" dirty="0">
                <a:solidFill>
                  <a:srgbClr val="00847D"/>
                </a:solidFill>
              </a:rPr>
              <a:t> (menaces) : quels sont au contraire les risques externes qui peuvent peser sur la bonne réussite du projet ?</a:t>
            </a:r>
          </a:p>
          <a:p>
            <a:pPr marL="0" lvl="2" indent="0" algn="just">
              <a:buNone/>
            </a:pPr>
            <a:endParaRPr lang="fr-FR" sz="800" i="1" dirty="0">
              <a:solidFill>
                <a:srgbClr val="00847D"/>
              </a:solidFill>
            </a:endParaRPr>
          </a:p>
          <a:p>
            <a:pPr marL="0" lvl="2" indent="0" algn="just">
              <a:buNone/>
            </a:pPr>
            <a:r>
              <a:rPr lang="fr-FR" sz="1600" i="1" dirty="0">
                <a:solidFill>
                  <a:srgbClr val="00847D"/>
                </a:solidFill>
              </a:rPr>
              <a:t>Les conclusions à en tirer peuvent être de différents ordres : maintien ou abandon du projet, ou encore identification des travaux préalables à mener afin d’assurer la bonne réussite de la démarche.</a:t>
            </a:r>
          </a:p>
        </p:txBody>
      </p:sp>
    </p:spTree>
    <p:extLst>
      <p:ext uri="{BB962C8B-B14F-4D97-AF65-F5344CB8AC3E}">
        <p14:creationId xmlns:p14="http://schemas.microsoft.com/office/powerpoint/2010/main" val="37479483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pPr marL="536575" indent="-536575" algn="l"/>
            <a:r>
              <a:rPr lang="fr-FR" dirty="0"/>
              <a:t>1. Etat des lieux et positionnement</a:t>
            </a:r>
            <a:br>
              <a:rPr lang="fr-FR" dirty="0"/>
            </a:br>
            <a:r>
              <a:rPr lang="fr-FR" sz="3000" dirty="0"/>
              <a:t>A. Etat des lieux – synthèse / outil SWOT</a:t>
            </a:r>
          </a:p>
        </p:txBody>
      </p:sp>
      <p:sp>
        <p:nvSpPr>
          <p:cNvPr id="11" name="Espace réservé du contenu 5">
            <a:extLst>
              <a:ext uri="{FF2B5EF4-FFF2-40B4-BE49-F238E27FC236}">
                <a16:creationId xmlns:a16="http://schemas.microsoft.com/office/drawing/2014/main" id="{A7D6F0A4-13C2-D75C-7491-66F9E4FA0844}"/>
              </a:ext>
            </a:extLst>
          </p:cNvPr>
          <p:cNvSpPr txBox="1">
            <a:spLocks/>
          </p:cNvSpPr>
          <p:nvPr/>
        </p:nvSpPr>
        <p:spPr bwMode="auto">
          <a:xfrm>
            <a:off x="1907704" y="5441596"/>
            <a:ext cx="5701400" cy="562898"/>
          </a:xfrm>
          <a:prstGeom prst="rect">
            <a:avLst/>
          </a:prstGeom>
          <a:solidFill>
            <a:srgbClr val="FFC000"/>
          </a:solidFill>
          <a:ln w="9525">
            <a:noFill/>
            <a:miter lim="800000"/>
            <a:headEnd/>
            <a:tailEnd/>
          </a:ln>
        </p:spPr>
        <p:txBody>
          <a:bodyPr vert="horz" wrap="square" lIns="91440" tIns="45720" rIns="91440" bIns="45720" numCol="1" anchor="ctr" anchorCtr="0" compatLnSpc="1">
            <a:prstTxWarp prst="textNoShape">
              <a:avLst/>
            </a:prstTxWarp>
          </a:bodyPr>
          <a:lstStyle>
            <a:lvl1pPr marL="365125" marR="0" indent="-365125" algn="l" defTabSz="914400" rtl="0" eaLnBrk="1" fontAlgn="base" latinLnBrk="0" hangingPunct="1">
              <a:lnSpc>
                <a:spcPct val="100000"/>
              </a:lnSpc>
              <a:spcBef>
                <a:spcPct val="20000"/>
              </a:spcBef>
              <a:spcAft>
                <a:spcPct val="0"/>
              </a:spcAft>
              <a:buClr>
                <a:schemeClr val="accent4"/>
              </a:buClr>
              <a:buSzPct val="120000"/>
              <a:buFont typeface="Arial" panose="020B0604020202020204" pitchFamily="34" charset="0"/>
              <a:buChar char="•"/>
              <a:tabLst>
                <a:tab pos="538163" algn="l"/>
              </a:tabLst>
              <a:defRPr sz="2000" b="0" i="0" baseline="0">
                <a:solidFill>
                  <a:schemeClr val="tx1"/>
                </a:solidFill>
                <a:latin typeface="+mn-lt"/>
                <a:ea typeface="+mn-ea"/>
                <a:cs typeface="+mn-cs"/>
              </a:defRPr>
            </a:lvl1pPr>
            <a:lvl2pPr marL="809625" indent="-285750" algn="l" rtl="0" eaLnBrk="1" fontAlgn="base" hangingPunct="1">
              <a:spcBef>
                <a:spcPct val="20000"/>
              </a:spcBef>
              <a:spcAft>
                <a:spcPct val="0"/>
              </a:spcAft>
              <a:buClr>
                <a:schemeClr val="accent4"/>
              </a:buClr>
              <a:buSzPct val="80000"/>
              <a:buFont typeface="Courier New" panose="02070309020205020404" pitchFamily="49" charset="0"/>
              <a:buChar char="o"/>
              <a:defRPr sz="2000">
                <a:solidFill>
                  <a:schemeClr val="tx1"/>
                </a:solidFill>
                <a:latin typeface="+mn-lt"/>
              </a:defRPr>
            </a:lvl2pPr>
            <a:lvl3pPr marL="1250950" indent="-228600" algn="l" rtl="0" eaLnBrk="1" fontAlgn="base" hangingPunct="1">
              <a:spcBef>
                <a:spcPct val="20000"/>
              </a:spcBef>
              <a:spcAft>
                <a:spcPct val="0"/>
              </a:spcAft>
              <a:buClr>
                <a:schemeClr val="accent4"/>
              </a:buClr>
              <a:buFont typeface="Wingdings" panose="05000000000000000000" pitchFamily="2" charset="2"/>
              <a:buChar char="§"/>
              <a:defRPr sz="2000" baseline="0">
                <a:solidFill>
                  <a:schemeClr val="tx1"/>
                </a:solidFill>
                <a:latin typeface="+mn-lt"/>
              </a:defRPr>
            </a:lvl3pPr>
            <a:lvl4pPr marL="1600200" indent="-228600" algn="l" rtl="0" eaLnBrk="1" fontAlgn="base" hangingPunct="1">
              <a:spcBef>
                <a:spcPct val="20000"/>
              </a:spcBef>
              <a:spcAft>
                <a:spcPct val="0"/>
              </a:spcAft>
              <a:buClr>
                <a:srgbClr val="00847D"/>
              </a:buClr>
              <a:buChar char="•"/>
              <a:defRPr sz="1600">
                <a:solidFill>
                  <a:schemeClr val="tx1"/>
                </a:solidFill>
                <a:latin typeface="+mn-lt"/>
              </a:defRPr>
            </a:lvl4pPr>
            <a:lvl5pPr marL="2057400" indent="-228600" algn="l" rtl="0" eaLnBrk="1" fontAlgn="base" hangingPunct="1">
              <a:spcBef>
                <a:spcPct val="20000"/>
              </a:spcBef>
              <a:spcAft>
                <a:spcPct val="0"/>
              </a:spcAft>
              <a:buClr>
                <a:srgbClr val="009CDD"/>
              </a:buClr>
              <a:buFont typeface="Wingdings" panose="05000000000000000000" pitchFamily="2" charset="2"/>
              <a:buChar char="ü"/>
              <a:defRPr sz="1500">
                <a:solidFill>
                  <a:schemeClr val="tx1"/>
                </a:solidFill>
                <a:latin typeface="+mn-lt"/>
              </a:defRPr>
            </a:lvl5pPr>
            <a:lvl6pPr marL="25146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9pPr>
          </a:lstStyle>
          <a:p>
            <a:pPr marL="538163" lvl="2" indent="0" algn="just">
              <a:buFont typeface="Wingdings" panose="05000000000000000000" pitchFamily="2" charset="2"/>
              <a:buNone/>
            </a:pPr>
            <a:r>
              <a:rPr lang="fr-FR" sz="1600" i="1" kern="0" dirty="0"/>
              <a:t>Outil 1.1 : modèle d’analyse SWOT sous format </a:t>
            </a:r>
            <a:r>
              <a:rPr lang="fr-FR" sz="1600" i="1" kern="0" dirty="0" err="1"/>
              <a:t>word</a:t>
            </a:r>
            <a:r>
              <a:rPr lang="fr-FR" sz="1600" i="1" kern="0" dirty="0"/>
              <a:t>.</a:t>
            </a:r>
          </a:p>
        </p:txBody>
      </p:sp>
      <p:pic>
        <p:nvPicPr>
          <p:cNvPr id="12" name="Graphique 11" descr="Engrenages contour">
            <a:extLst>
              <a:ext uri="{FF2B5EF4-FFF2-40B4-BE49-F238E27FC236}">
                <a16:creationId xmlns:a16="http://schemas.microsoft.com/office/drawing/2014/main" id="{C4E6AAE9-A280-3FBF-A905-C6B86141BC1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07704" y="5396903"/>
            <a:ext cx="624385" cy="624385"/>
          </a:xfrm>
          <a:prstGeom prst="rect">
            <a:avLst/>
          </a:prstGeom>
        </p:spPr>
      </p:pic>
      <p:pic>
        <p:nvPicPr>
          <p:cNvPr id="5" name="Image 4">
            <a:extLst>
              <a:ext uri="{FF2B5EF4-FFF2-40B4-BE49-F238E27FC236}">
                <a16:creationId xmlns:a16="http://schemas.microsoft.com/office/drawing/2014/main" id="{7EC322CA-BA0D-0ED0-FA27-D4950CB15BDA}"/>
              </a:ext>
            </a:extLst>
          </p:cNvPr>
          <p:cNvPicPr>
            <a:picLocks noChangeAspect="1"/>
          </p:cNvPicPr>
          <p:nvPr/>
        </p:nvPicPr>
        <p:blipFill>
          <a:blip r:embed="rId4"/>
          <a:stretch>
            <a:fillRect/>
          </a:stretch>
        </p:blipFill>
        <p:spPr>
          <a:xfrm>
            <a:off x="1676552" y="1246646"/>
            <a:ext cx="5847776" cy="4051885"/>
          </a:xfrm>
          <a:prstGeom prst="rect">
            <a:avLst/>
          </a:prstGeom>
        </p:spPr>
      </p:pic>
    </p:spTree>
    <p:extLst>
      <p:ext uri="{BB962C8B-B14F-4D97-AF65-F5344CB8AC3E}">
        <p14:creationId xmlns:p14="http://schemas.microsoft.com/office/powerpoint/2010/main" val="8059948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contenu 5"/>
          <p:cNvSpPr>
            <a:spLocks noGrp="1"/>
          </p:cNvSpPr>
          <p:nvPr>
            <p:ph idx="1"/>
          </p:nvPr>
        </p:nvSpPr>
        <p:spPr>
          <a:xfrm>
            <a:off x="457200" y="1556792"/>
            <a:ext cx="8229600" cy="4392489"/>
          </a:xfrm>
        </p:spPr>
        <p:txBody>
          <a:bodyPr/>
          <a:lstStyle/>
          <a:p>
            <a:pPr>
              <a:buFontTx/>
              <a:buChar char="-"/>
            </a:pPr>
            <a:r>
              <a:rPr lang="fr-FR" sz="2400" b="1" dirty="0">
                <a:solidFill>
                  <a:schemeClr val="accent4"/>
                </a:solidFill>
              </a:rPr>
              <a:t>Principe</a:t>
            </a:r>
          </a:p>
          <a:p>
            <a:pPr marL="0" indent="0">
              <a:buNone/>
            </a:pPr>
            <a:endParaRPr lang="fr-FR" sz="1000" b="1" dirty="0">
              <a:solidFill>
                <a:schemeClr val="accent4"/>
              </a:solidFill>
            </a:endParaRPr>
          </a:p>
          <a:p>
            <a:pPr marL="363538" indent="0" algn="just">
              <a:buNone/>
            </a:pPr>
            <a:r>
              <a:rPr lang="fr-FR" sz="1800" dirty="0"/>
              <a:t>Simuler la création d’un fonds </a:t>
            </a:r>
            <a:r>
              <a:rPr lang="fr-FR" sz="1800" dirty="0" err="1"/>
              <a:t>intracting</a:t>
            </a:r>
            <a:r>
              <a:rPr lang="fr-FR" sz="1800" dirty="0"/>
              <a:t>, afin de </a:t>
            </a:r>
            <a:r>
              <a:rPr lang="fr-FR" sz="1800" b="1" dirty="0"/>
              <a:t>se familiariser avec les mécanismes financiers et d’en identifier les enjeux </a:t>
            </a:r>
            <a:r>
              <a:rPr lang="fr-FR" sz="1800" dirty="0"/>
              <a:t>(principales hypothèses modulables : niveau et échelonnement des apports en fonds propres, temps de retour moyen des actions, recours à l’emprunt …). </a:t>
            </a:r>
          </a:p>
          <a:p>
            <a:pPr marL="363538" indent="0" algn="just">
              <a:buNone/>
            </a:pPr>
            <a:endParaRPr lang="fr-FR" sz="1800" dirty="0"/>
          </a:p>
          <a:p>
            <a:pPr>
              <a:buFontTx/>
              <a:buChar char="-"/>
            </a:pPr>
            <a:r>
              <a:rPr lang="fr-FR" sz="2400" b="1" dirty="0">
                <a:solidFill>
                  <a:schemeClr val="accent4"/>
                </a:solidFill>
              </a:rPr>
              <a:t>Enseignements</a:t>
            </a:r>
          </a:p>
          <a:p>
            <a:pPr marL="0" indent="0">
              <a:buNone/>
            </a:pPr>
            <a:endParaRPr lang="fr-FR" sz="800" b="1" dirty="0">
              <a:solidFill>
                <a:schemeClr val="accent4"/>
              </a:solidFill>
            </a:endParaRPr>
          </a:p>
          <a:p>
            <a:pPr marL="363538" indent="0" algn="just">
              <a:buNone/>
            </a:pPr>
            <a:r>
              <a:rPr lang="fr-FR" sz="1800" dirty="0"/>
              <a:t>La mise en œuvre de ces simulations permettra de </a:t>
            </a:r>
            <a:r>
              <a:rPr lang="fr-FR" sz="1800" b="1" dirty="0"/>
              <a:t>mettre en évidence le caractère déterminant de certains facteurs technico-économiques : durée d’alimentation du fonds sur ressources propres, temps de retour des actions, etc</a:t>
            </a:r>
            <a:r>
              <a:rPr lang="fr-FR" sz="1800" dirty="0"/>
              <a:t>. </a:t>
            </a:r>
            <a:r>
              <a:rPr lang="fr-FR" sz="1800" i="1" dirty="0"/>
              <a:t>Cf. pages suivantes.</a:t>
            </a:r>
          </a:p>
        </p:txBody>
      </p:sp>
      <p:sp>
        <p:nvSpPr>
          <p:cNvPr id="3" name="Titre 2"/>
          <p:cNvSpPr>
            <a:spLocks noGrp="1"/>
          </p:cNvSpPr>
          <p:nvPr>
            <p:ph type="title"/>
          </p:nvPr>
        </p:nvSpPr>
        <p:spPr/>
        <p:txBody>
          <a:bodyPr/>
          <a:lstStyle/>
          <a:p>
            <a:pPr marL="536575" indent="-536575" algn="l"/>
            <a:r>
              <a:rPr lang="fr-FR" dirty="0"/>
              <a:t>1. Etat des lieux et positionnement</a:t>
            </a:r>
            <a:br>
              <a:rPr lang="fr-FR" dirty="0"/>
            </a:br>
            <a:r>
              <a:rPr lang="fr-FR" sz="3000" dirty="0"/>
              <a:t>B. Premières projections financières</a:t>
            </a:r>
          </a:p>
        </p:txBody>
      </p:sp>
    </p:spTree>
    <p:extLst>
      <p:ext uri="{BB962C8B-B14F-4D97-AF65-F5344CB8AC3E}">
        <p14:creationId xmlns:p14="http://schemas.microsoft.com/office/powerpoint/2010/main" val="42447977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contenu 5"/>
          <p:cNvSpPr>
            <a:spLocks noGrp="1"/>
          </p:cNvSpPr>
          <p:nvPr>
            <p:ph idx="1"/>
          </p:nvPr>
        </p:nvSpPr>
        <p:spPr>
          <a:xfrm>
            <a:off x="395536" y="1412776"/>
            <a:ext cx="8291264" cy="2232248"/>
          </a:xfrm>
        </p:spPr>
        <p:txBody>
          <a:bodyPr/>
          <a:lstStyle/>
          <a:p>
            <a:pPr marL="0" indent="0" algn="just">
              <a:buNone/>
            </a:pPr>
            <a:r>
              <a:rPr lang="fr-FR" sz="1600" i="1" dirty="0">
                <a:solidFill>
                  <a:srgbClr val="00847D"/>
                </a:solidFill>
              </a:rPr>
              <a:t>Illustrations :</a:t>
            </a:r>
          </a:p>
          <a:p>
            <a:pPr marL="0" indent="0" algn="just">
              <a:buNone/>
            </a:pPr>
            <a:endParaRPr lang="fr-FR" sz="500" i="1" dirty="0">
              <a:solidFill>
                <a:srgbClr val="00847D"/>
              </a:solidFill>
            </a:endParaRPr>
          </a:p>
          <a:p>
            <a:pPr marL="0" indent="0" algn="just">
              <a:buNone/>
            </a:pPr>
            <a:r>
              <a:rPr lang="fr-FR" sz="1500" b="1" i="1" dirty="0">
                <a:solidFill>
                  <a:srgbClr val="00847D"/>
                </a:solidFill>
              </a:rPr>
              <a:t>* scénario 1 </a:t>
            </a:r>
            <a:r>
              <a:rPr lang="fr-FR" sz="1500" i="1" dirty="0">
                <a:solidFill>
                  <a:srgbClr val="00847D"/>
                </a:solidFill>
              </a:rPr>
              <a:t>: mise initiale de 100 concentrée sur la 1</a:t>
            </a:r>
            <a:r>
              <a:rPr lang="fr-FR" sz="1500" i="1" baseline="30000" dirty="0">
                <a:solidFill>
                  <a:srgbClr val="00847D"/>
                </a:solidFill>
              </a:rPr>
              <a:t>ère</a:t>
            </a:r>
            <a:r>
              <a:rPr lang="fr-FR" sz="1500" i="1" dirty="0">
                <a:solidFill>
                  <a:srgbClr val="00847D"/>
                </a:solidFill>
              </a:rPr>
              <a:t> année + temps de retour moyen des actions de 10 ans =&gt; capacités d’action très limitées ;</a:t>
            </a:r>
          </a:p>
          <a:p>
            <a:pPr marL="0" indent="0" algn="just">
              <a:buNone/>
            </a:pPr>
            <a:endParaRPr lang="fr-FR" sz="500" i="1" dirty="0">
              <a:solidFill>
                <a:srgbClr val="00847D"/>
              </a:solidFill>
            </a:endParaRPr>
          </a:p>
          <a:p>
            <a:pPr marL="0" indent="0" algn="just">
              <a:buNone/>
            </a:pPr>
            <a:r>
              <a:rPr lang="fr-FR" sz="1500" b="1" i="1" dirty="0">
                <a:solidFill>
                  <a:srgbClr val="00847D"/>
                </a:solidFill>
              </a:rPr>
              <a:t>* scénario 2 </a:t>
            </a:r>
            <a:r>
              <a:rPr lang="fr-FR" sz="1500" i="1" dirty="0">
                <a:solidFill>
                  <a:srgbClr val="00847D"/>
                </a:solidFill>
              </a:rPr>
              <a:t>: temps de retour moyen ramené à 5 ans + complément versé au fonds sur les années 2 à 4 en vue d’atteindre un </a:t>
            </a:r>
            <a:r>
              <a:rPr lang="fr-FR" sz="1500" i="1" dirty="0" err="1">
                <a:solidFill>
                  <a:srgbClr val="00847D"/>
                </a:solidFill>
              </a:rPr>
              <a:t>invest</a:t>
            </a:r>
            <a:r>
              <a:rPr lang="fr-FR" sz="1500" i="1" dirty="0">
                <a:solidFill>
                  <a:srgbClr val="00847D"/>
                </a:solidFill>
              </a:rPr>
              <a:t> de 100 / an =&gt; fonds auto-entretenu à compter de N+5 ;</a:t>
            </a:r>
          </a:p>
        </p:txBody>
      </p:sp>
      <p:sp>
        <p:nvSpPr>
          <p:cNvPr id="3" name="Titre 2"/>
          <p:cNvSpPr>
            <a:spLocks noGrp="1"/>
          </p:cNvSpPr>
          <p:nvPr>
            <p:ph type="title"/>
          </p:nvPr>
        </p:nvSpPr>
        <p:spPr/>
        <p:txBody>
          <a:bodyPr/>
          <a:lstStyle/>
          <a:p>
            <a:pPr marL="536575" indent="-536575" algn="l"/>
            <a:r>
              <a:rPr lang="fr-FR" dirty="0"/>
              <a:t>1. Etat des lieux et positionnement</a:t>
            </a:r>
            <a:br>
              <a:rPr lang="fr-FR" dirty="0"/>
            </a:br>
            <a:r>
              <a:rPr lang="fr-FR" sz="3000" dirty="0"/>
              <a:t>B. Premières projections financières</a:t>
            </a:r>
          </a:p>
        </p:txBody>
      </p:sp>
      <p:pic>
        <p:nvPicPr>
          <p:cNvPr id="11" name="Image 10">
            <a:extLst>
              <a:ext uri="{FF2B5EF4-FFF2-40B4-BE49-F238E27FC236}">
                <a16:creationId xmlns:a16="http://schemas.microsoft.com/office/drawing/2014/main" id="{6DA1925A-2F81-3C4D-CC60-E5B5434E23EA}"/>
              </a:ext>
            </a:extLst>
          </p:cNvPr>
          <p:cNvPicPr>
            <a:picLocks noChangeAspect="1"/>
          </p:cNvPicPr>
          <p:nvPr/>
        </p:nvPicPr>
        <p:blipFill>
          <a:blip r:embed="rId2"/>
          <a:stretch>
            <a:fillRect/>
          </a:stretch>
        </p:blipFill>
        <p:spPr>
          <a:xfrm>
            <a:off x="395536" y="3366003"/>
            <a:ext cx="4096833" cy="2511269"/>
          </a:xfrm>
          <a:prstGeom prst="rect">
            <a:avLst/>
          </a:prstGeom>
        </p:spPr>
      </p:pic>
      <p:pic>
        <p:nvPicPr>
          <p:cNvPr id="13" name="Image 12">
            <a:extLst>
              <a:ext uri="{FF2B5EF4-FFF2-40B4-BE49-F238E27FC236}">
                <a16:creationId xmlns:a16="http://schemas.microsoft.com/office/drawing/2014/main" id="{00754769-DA9F-1792-00EE-F5A5C24A30D4}"/>
              </a:ext>
            </a:extLst>
          </p:cNvPr>
          <p:cNvPicPr>
            <a:picLocks noChangeAspect="1"/>
          </p:cNvPicPr>
          <p:nvPr/>
        </p:nvPicPr>
        <p:blipFill>
          <a:blip r:embed="rId3"/>
          <a:stretch>
            <a:fillRect/>
          </a:stretch>
        </p:blipFill>
        <p:spPr>
          <a:xfrm>
            <a:off x="4644008" y="3366003"/>
            <a:ext cx="4096833" cy="2511269"/>
          </a:xfrm>
          <a:prstGeom prst="rect">
            <a:avLst/>
          </a:prstGeom>
        </p:spPr>
      </p:pic>
    </p:spTree>
    <p:extLst>
      <p:ext uri="{BB962C8B-B14F-4D97-AF65-F5344CB8AC3E}">
        <p14:creationId xmlns:p14="http://schemas.microsoft.com/office/powerpoint/2010/main" val="20602027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contenu 5"/>
          <p:cNvSpPr>
            <a:spLocks noGrp="1"/>
          </p:cNvSpPr>
          <p:nvPr>
            <p:ph idx="1"/>
          </p:nvPr>
        </p:nvSpPr>
        <p:spPr>
          <a:xfrm>
            <a:off x="673224" y="1484784"/>
            <a:ext cx="1954560" cy="381368"/>
          </a:xfrm>
        </p:spPr>
        <p:txBody>
          <a:bodyPr/>
          <a:lstStyle/>
          <a:p>
            <a:pPr marL="0" indent="0" algn="just">
              <a:buNone/>
            </a:pPr>
            <a:r>
              <a:rPr lang="fr-FR" sz="1500" b="1" i="1" dirty="0">
                <a:solidFill>
                  <a:srgbClr val="00847D"/>
                </a:solidFill>
              </a:rPr>
              <a:t>* scénario 3 </a:t>
            </a:r>
            <a:r>
              <a:rPr lang="fr-FR" sz="1500" i="1" dirty="0">
                <a:solidFill>
                  <a:srgbClr val="00847D"/>
                </a:solidFill>
              </a:rPr>
              <a:t>: effet de levier qu’autorise l’emprunt…</a:t>
            </a:r>
          </a:p>
        </p:txBody>
      </p:sp>
      <p:sp>
        <p:nvSpPr>
          <p:cNvPr id="3" name="Titre 2"/>
          <p:cNvSpPr>
            <a:spLocks noGrp="1"/>
          </p:cNvSpPr>
          <p:nvPr>
            <p:ph type="title"/>
          </p:nvPr>
        </p:nvSpPr>
        <p:spPr/>
        <p:txBody>
          <a:bodyPr/>
          <a:lstStyle/>
          <a:p>
            <a:pPr marL="536575" indent="-536575" algn="l"/>
            <a:r>
              <a:rPr lang="fr-FR" dirty="0"/>
              <a:t>1. Etat des lieux et positionnement</a:t>
            </a:r>
            <a:br>
              <a:rPr lang="fr-FR" dirty="0"/>
            </a:br>
            <a:r>
              <a:rPr lang="fr-FR" sz="3000" dirty="0"/>
              <a:t>B. Premières projections financières</a:t>
            </a:r>
          </a:p>
        </p:txBody>
      </p:sp>
      <p:pic>
        <p:nvPicPr>
          <p:cNvPr id="14" name="Image 13">
            <a:extLst>
              <a:ext uri="{FF2B5EF4-FFF2-40B4-BE49-F238E27FC236}">
                <a16:creationId xmlns:a16="http://schemas.microsoft.com/office/drawing/2014/main" id="{60690755-CB76-910C-D078-5C4E0D518A08}"/>
              </a:ext>
            </a:extLst>
          </p:cNvPr>
          <p:cNvPicPr>
            <a:picLocks noChangeAspect="1"/>
          </p:cNvPicPr>
          <p:nvPr/>
        </p:nvPicPr>
        <p:blipFill>
          <a:blip r:embed="rId2"/>
          <a:stretch>
            <a:fillRect/>
          </a:stretch>
        </p:blipFill>
        <p:spPr>
          <a:xfrm>
            <a:off x="2905472" y="1484784"/>
            <a:ext cx="5266928" cy="3186809"/>
          </a:xfrm>
          <a:prstGeom prst="rect">
            <a:avLst/>
          </a:prstGeom>
        </p:spPr>
      </p:pic>
      <p:sp>
        <p:nvSpPr>
          <p:cNvPr id="2" name="Espace réservé du contenu 5">
            <a:extLst>
              <a:ext uri="{FF2B5EF4-FFF2-40B4-BE49-F238E27FC236}">
                <a16:creationId xmlns:a16="http://schemas.microsoft.com/office/drawing/2014/main" id="{97325418-41D3-058E-8868-4359B73DEC19}"/>
              </a:ext>
            </a:extLst>
          </p:cNvPr>
          <p:cNvSpPr txBox="1">
            <a:spLocks/>
          </p:cNvSpPr>
          <p:nvPr/>
        </p:nvSpPr>
        <p:spPr bwMode="auto">
          <a:xfrm>
            <a:off x="1721300" y="5061023"/>
            <a:ext cx="5701400" cy="624385"/>
          </a:xfrm>
          <a:prstGeom prst="rect">
            <a:avLst/>
          </a:prstGeom>
          <a:solidFill>
            <a:srgbClr val="FFC000"/>
          </a:solidFill>
          <a:ln w="9525">
            <a:noFill/>
            <a:miter lim="800000"/>
            <a:headEnd/>
            <a:tailEnd/>
          </a:ln>
        </p:spPr>
        <p:txBody>
          <a:bodyPr vert="horz" wrap="square" lIns="91440" tIns="45720" rIns="91440" bIns="45720" numCol="1" anchor="ctr" anchorCtr="0" compatLnSpc="1">
            <a:prstTxWarp prst="textNoShape">
              <a:avLst/>
            </a:prstTxWarp>
          </a:bodyPr>
          <a:lstStyle>
            <a:lvl1pPr marL="365125" marR="0" indent="-365125" algn="l" defTabSz="914400" rtl="0" eaLnBrk="1" fontAlgn="base" latinLnBrk="0" hangingPunct="1">
              <a:lnSpc>
                <a:spcPct val="100000"/>
              </a:lnSpc>
              <a:spcBef>
                <a:spcPct val="20000"/>
              </a:spcBef>
              <a:spcAft>
                <a:spcPct val="0"/>
              </a:spcAft>
              <a:buClr>
                <a:schemeClr val="accent4"/>
              </a:buClr>
              <a:buSzPct val="120000"/>
              <a:buFont typeface="Arial" panose="020B0604020202020204" pitchFamily="34" charset="0"/>
              <a:buChar char="•"/>
              <a:tabLst>
                <a:tab pos="538163" algn="l"/>
              </a:tabLst>
              <a:defRPr sz="2000" b="0" i="0" baseline="0">
                <a:solidFill>
                  <a:schemeClr val="tx1"/>
                </a:solidFill>
                <a:latin typeface="+mn-lt"/>
                <a:ea typeface="+mn-ea"/>
                <a:cs typeface="+mn-cs"/>
              </a:defRPr>
            </a:lvl1pPr>
            <a:lvl2pPr marL="809625" indent="-285750" algn="l" rtl="0" eaLnBrk="1" fontAlgn="base" hangingPunct="1">
              <a:spcBef>
                <a:spcPct val="20000"/>
              </a:spcBef>
              <a:spcAft>
                <a:spcPct val="0"/>
              </a:spcAft>
              <a:buClr>
                <a:schemeClr val="accent4"/>
              </a:buClr>
              <a:buSzPct val="80000"/>
              <a:buFont typeface="Courier New" panose="02070309020205020404" pitchFamily="49" charset="0"/>
              <a:buChar char="o"/>
              <a:defRPr sz="2000">
                <a:solidFill>
                  <a:schemeClr val="tx1"/>
                </a:solidFill>
                <a:latin typeface="+mn-lt"/>
              </a:defRPr>
            </a:lvl2pPr>
            <a:lvl3pPr marL="1250950" indent="-228600" algn="l" rtl="0" eaLnBrk="1" fontAlgn="base" hangingPunct="1">
              <a:spcBef>
                <a:spcPct val="20000"/>
              </a:spcBef>
              <a:spcAft>
                <a:spcPct val="0"/>
              </a:spcAft>
              <a:buClr>
                <a:schemeClr val="accent4"/>
              </a:buClr>
              <a:buFont typeface="Wingdings" panose="05000000000000000000" pitchFamily="2" charset="2"/>
              <a:buChar char="§"/>
              <a:defRPr sz="2000" baseline="0">
                <a:solidFill>
                  <a:schemeClr val="tx1"/>
                </a:solidFill>
                <a:latin typeface="+mn-lt"/>
              </a:defRPr>
            </a:lvl3pPr>
            <a:lvl4pPr marL="1600200" indent="-228600" algn="l" rtl="0" eaLnBrk="1" fontAlgn="base" hangingPunct="1">
              <a:spcBef>
                <a:spcPct val="20000"/>
              </a:spcBef>
              <a:spcAft>
                <a:spcPct val="0"/>
              </a:spcAft>
              <a:buClr>
                <a:srgbClr val="00847D"/>
              </a:buClr>
              <a:buChar char="•"/>
              <a:defRPr sz="1600">
                <a:solidFill>
                  <a:schemeClr val="tx1"/>
                </a:solidFill>
                <a:latin typeface="+mn-lt"/>
              </a:defRPr>
            </a:lvl4pPr>
            <a:lvl5pPr marL="2057400" indent="-228600" algn="l" rtl="0" eaLnBrk="1" fontAlgn="base" hangingPunct="1">
              <a:spcBef>
                <a:spcPct val="20000"/>
              </a:spcBef>
              <a:spcAft>
                <a:spcPct val="0"/>
              </a:spcAft>
              <a:buClr>
                <a:srgbClr val="009CDD"/>
              </a:buClr>
              <a:buFont typeface="Wingdings" panose="05000000000000000000" pitchFamily="2" charset="2"/>
              <a:buChar char="ü"/>
              <a:defRPr sz="1500">
                <a:solidFill>
                  <a:schemeClr val="tx1"/>
                </a:solidFill>
                <a:latin typeface="+mn-lt"/>
              </a:defRPr>
            </a:lvl5pPr>
            <a:lvl6pPr marL="25146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9pPr>
          </a:lstStyle>
          <a:p>
            <a:pPr marL="538163" lvl="2" indent="0" algn="just">
              <a:buFont typeface="Wingdings" panose="05000000000000000000" pitchFamily="2" charset="2"/>
              <a:buNone/>
            </a:pPr>
            <a:r>
              <a:rPr lang="fr-FR" sz="1600" i="1" kern="0" dirty="0"/>
              <a:t>Outil 1.2 : simulateur financier pour initier un fonds.</a:t>
            </a:r>
          </a:p>
        </p:txBody>
      </p:sp>
      <p:pic>
        <p:nvPicPr>
          <p:cNvPr id="4" name="Graphique 3" descr="Engrenages contour">
            <a:extLst>
              <a:ext uri="{FF2B5EF4-FFF2-40B4-BE49-F238E27FC236}">
                <a16:creationId xmlns:a16="http://schemas.microsoft.com/office/drawing/2014/main" id="{50C65D16-736F-0473-8335-DA635A748AF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1300" y="5040455"/>
            <a:ext cx="624385" cy="624385"/>
          </a:xfrm>
          <a:prstGeom prst="rect">
            <a:avLst/>
          </a:prstGeom>
        </p:spPr>
      </p:pic>
    </p:spTree>
    <p:extLst>
      <p:ext uri="{BB962C8B-B14F-4D97-AF65-F5344CB8AC3E}">
        <p14:creationId xmlns:p14="http://schemas.microsoft.com/office/powerpoint/2010/main" val="25043053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contenu 5"/>
          <p:cNvSpPr>
            <a:spLocks noGrp="1"/>
          </p:cNvSpPr>
          <p:nvPr>
            <p:ph idx="1"/>
          </p:nvPr>
        </p:nvSpPr>
        <p:spPr>
          <a:xfrm>
            <a:off x="457200" y="1556793"/>
            <a:ext cx="8229600" cy="2592288"/>
          </a:xfrm>
        </p:spPr>
        <p:txBody>
          <a:bodyPr/>
          <a:lstStyle/>
          <a:p>
            <a:pPr marL="363538" indent="0" algn="just">
              <a:buNone/>
            </a:pPr>
            <a:r>
              <a:rPr lang="fr-FR" sz="1800" dirty="0"/>
              <a:t>Réalisation d’un </a:t>
            </a:r>
            <a:r>
              <a:rPr lang="fr-FR" sz="1800" b="1" dirty="0"/>
              <a:t>document de synthèse </a:t>
            </a:r>
            <a:r>
              <a:rPr lang="fr-FR" sz="1800" dirty="0"/>
              <a:t>qui reprenne :</a:t>
            </a:r>
          </a:p>
          <a:p>
            <a:pPr marL="649288" indent="-285750" algn="just">
              <a:buFontTx/>
              <a:buChar char="-"/>
            </a:pPr>
            <a:r>
              <a:rPr lang="fr-FR" sz="1800" dirty="0"/>
              <a:t>les grands principes du fonds : définition, fonctionnement, philosophie ;</a:t>
            </a:r>
          </a:p>
          <a:p>
            <a:pPr marL="649288" indent="-285750" algn="just">
              <a:buFontTx/>
              <a:buChar char="-"/>
            </a:pPr>
            <a:r>
              <a:rPr lang="fr-FR" sz="1800" dirty="0"/>
              <a:t>les pistes d’opportunité et/ou contraintes identifiées dans la collectivité ;</a:t>
            </a:r>
          </a:p>
          <a:p>
            <a:pPr marL="649288" indent="-285750" algn="just">
              <a:buFontTx/>
              <a:buChar char="-"/>
            </a:pPr>
            <a:r>
              <a:rPr lang="fr-FR" sz="1800" dirty="0"/>
              <a:t>ainsi que de premières estimations chiffrées (même sommaires).</a:t>
            </a:r>
          </a:p>
          <a:p>
            <a:pPr marL="363538" indent="0" algn="just">
              <a:buNone/>
            </a:pPr>
            <a:endParaRPr lang="fr-FR" sz="1800" dirty="0"/>
          </a:p>
          <a:p>
            <a:pPr marL="363538" indent="0" algn="just">
              <a:buNone/>
            </a:pPr>
            <a:r>
              <a:rPr lang="fr-FR" sz="1800" dirty="0"/>
              <a:t>Objectif : </a:t>
            </a:r>
            <a:r>
              <a:rPr lang="fr-FR" sz="1800" b="1" dirty="0"/>
              <a:t>présentation aux élus et recommandation de GO/NO GO</a:t>
            </a:r>
            <a:r>
              <a:rPr lang="fr-FR" sz="1800" dirty="0"/>
              <a:t> (+ le cas échéant, identification des prérequis à mettre en place avant d’envisager de se lancer dans la démarche).</a:t>
            </a:r>
            <a:endParaRPr lang="fr-FR" sz="1600" i="1" dirty="0">
              <a:solidFill>
                <a:srgbClr val="C00000"/>
              </a:solidFill>
              <a:highlight>
                <a:srgbClr val="FFFF00"/>
              </a:highlight>
            </a:endParaRPr>
          </a:p>
        </p:txBody>
      </p:sp>
      <p:sp>
        <p:nvSpPr>
          <p:cNvPr id="3" name="Titre 2"/>
          <p:cNvSpPr>
            <a:spLocks noGrp="1"/>
          </p:cNvSpPr>
          <p:nvPr>
            <p:ph type="title"/>
          </p:nvPr>
        </p:nvSpPr>
        <p:spPr/>
        <p:txBody>
          <a:bodyPr/>
          <a:lstStyle/>
          <a:p>
            <a:pPr marL="536575" indent="-536575" algn="l"/>
            <a:r>
              <a:rPr lang="fr-FR" dirty="0"/>
              <a:t>1. Etat des lieux et positionnement</a:t>
            </a:r>
            <a:br>
              <a:rPr lang="fr-FR" dirty="0"/>
            </a:br>
            <a:r>
              <a:rPr lang="fr-FR" sz="3000" dirty="0"/>
              <a:t>C. Synthèse et positionnement</a:t>
            </a:r>
          </a:p>
        </p:txBody>
      </p:sp>
      <p:sp>
        <p:nvSpPr>
          <p:cNvPr id="2" name="Espace réservé du contenu 5">
            <a:extLst>
              <a:ext uri="{FF2B5EF4-FFF2-40B4-BE49-F238E27FC236}">
                <a16:creationId xmlns:a16="http://schemas.microsoft.com/office/drawing/2014/main" id="{5D8B6407-570C-B4A5-462D-03C08DE56624}"/>
              </a:ext>
            </a:extLst>
          </p:cNvPr>
          <p:cNvSpPr txBox="1">
            <a:spLocks/>
          </p:cNvSpPr>
          <p:nvPr/>
        </p:nvSpPr>
        <p:spPr bwMode="auto">
          <a:xfrm>
            <a:off x="2483768" y="4673639"/>
            <a:ext cx="4536504" cy="624385"/>
          </a:xfrm>
          <a:prstGeom prst="rect">
            <a:avLst/>
          </a:prstGeom>
          <a:solidFill>
            <a:srgbClr val="FFC000"/>
          </a:solidFill>
          <a:ln w="9525">
            <a:noFill/>
            <a:miter lim="800000"/>
            <a:headEnd/>
            <a:tailEnd/>
          </a:ln>
        </p:spPr>
        <p:txBody>
          <a:bodyPr vert="horz" wrap="square" lIns="91440" tIns="45720" rIns="91440" bIns="45720" numCol="1" anchor="ctr" anchorCtr="0" compatLnSpc="1">
            <a:prstTxWarp prst="textNoShape">
              <a:avLst/>
            </a:prstTxWarp>
          </a:bodyPr>
          <a:lstStyle>
            <a:lvl1pPr marL="365125" marR="0" indent="-365125" algn="l" defTabSz="914400" rtl="0" eaLnBrk="1" fontAlgn="base" latinLnBrk="0" hangingPunct="1">
              <a:lnSpc>
                <a:spcPct val="100000"/>
              </a:lnSpc>
              <a:spcBef>
                <a:spcPct val="20000"/>
              </a:spcBef>
              <a:spcAft>
                <a:spcPct val="0"/>
              </a:spcAft>
              <a:buClr>
                <a:schemeClr val="accent4"/>
              </a:buClr>
              <a:buSzPct val="120000"/>
              <a:buFont typeface="Arial" panose="020B0604020202020204" pitchFamily="34" charset="0"/>
              <a:buChar char="•"/>
              <a:tabLst>
                <a:tab pos="538163" algn="l"/>
              </a:tabLst>
              <a:defRPr sz="2000" b="0" i="0" baseline="0">
                <a:solidFill>
                  <a:schemeClr val="tx1"/>
                </a:solidFill>
                <a:latin typeface="+mn-lt"/>
                <a:ea typeface="+mn-ea"/>
                <a:cs typeface="+mn-cs"/>
              </a:defRPr>
            </a:lvl1pPr>
            <a:lvl2pPr marL="809625" indent="-285750" algn="l" rtl="0" eaLnBrk="1" fontAlgn="base" hangingPunct="1">
              <a:spcBef>
                <a:spcPct val="20000"/>
              </a:spcBef>
              <a:spcAft>
                <a:spcPct val="0"/>
              </a:spcAft>
              <a:buClr>
                <a:schemeClr val="accent4"/>
              </a:buClr>
              <a:buSzPct val="80000"/>
              <a:buFont typeface="Courier New" panose="02070309020205020404" pitchFamily="49" charset="0"/>
              <a:buChar char="o"/>
              <a:defRPr sz="2000">
                <a:solidFill>
                  <a:schemeClr val="tx1"/>
                </a:solidFill>
                <a:latin typeface="+mn-lt"/>
              </a:defRPr>
            </a:lvl2pPr>
            <a:lvl3pPr marL="1250950" indent="-228600" algn="l" rtl="0" eaLnBrk="1" fontAlgn="base" hangingPunct="1">
              <a:spcBef>
                <a:spcPct val="20000"/>
              </a:spcBef>
              <a:spcAft>
                <a:spcPct val="0"/>
              </a:spcAft>
              <a:buClr>
                <a:schemeClr val="accent4"/>
              </a:buClr>
              <a:buFont typeface="Wingdings" panose="05000000000000000000" pitchFamily="2" charset="2"/>
              <a:buChar char="§"/>
              <a:defRPr sz="2000" baseline="0">
                <a:solidFill>
                  <a:schemeClr val="tx1"/>
                </a:solidFill>
                <a:latin typeface="+mn-lt"/>
              </a:defRPr>
            </a:lvl3pPr>
            <a:lvl4pPr marL="1600200" indent="-228600" algn="l" rtl="0" eaLnBrk="1" fontAlgn="base" hangingPunct="1">
              <a:spcBef>
                <a:spcPct val="20000"/>
              </a:spcBef>
              <a:spcAft>
                <a:spcPct val="0"/>
              </a:spcAft>
              <a:buClr>
                <a:srgbClr val="00847D"/>
              </a:buClr>
              <a:buChar char="•"/>
              <a:defRPr sz="1600">
                <a:solidFill>
                  <a:schemeClr val="tx1"/>
                </a:solidFill>
                <a:latin typeface="+mn-lt"/>
              </a:defRPr>
            </a:lvl4pPr>
            <a:lvl5pPr marL="2057400" indent="-228600" algn="l" rtl="0" eaLnBrk="1" fontAlgn="base" hangingPunct="1">
              <a:spcBef>
                <a:spcPct val="20000"/>
              </a:spcBef>
              <a:spcAft>
                <a:spcPct val="0"/>
              </a:spcAft>
              <a:buClr>
                <a:srgbClr val="009CDD"/>
              </a:buClr>
              <a:buFont typeface="Wingdings" panose="05000000000000000000" pitchFamily="2" charset="2"/>
              <a:buChar char="ü"/>
              <a:defRPr sz="1500">
                <a:solidFill>
                  <a:schemeClr val="tx1"/>
                </a:solidFill>
                <a:latin typeface="+mn-lt"/>
              </a:defRPr>
            </a:lvl5pPr>
            <a:lvl6pPr marL="25146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9pPr>
          </a:lstStyle>
          <a:p>
            <a:pPr marL="538163" lvl="2" indent="0" algn="just">
              <a:buFont typeface="Wingdings" panose="05000000000000000000" pitchFamily="2" charset="2"/>
              <a:buNone/>
            </a:pPr>
            <a:r>
              <a:rPr lang="fr-FR" sz="1600" i="1" kern="0" dirty="0"/>
              <a:t>Outil 1.3 : trame de présentation aux élus.</a:t>
            </a:r>
          </a:p>
        </p:txBody>
      </p:sp>
      <p:pic>
        <p:nvPicPr>
          <p:cNvPr id="4" name="Graphique 3" descr="Engrenages contour">
            <a:extLst>
              <a:ext uri="{FF2B5EF4-FFF2-40B4-BE49-F238E27FC236}">
                <a16:creationId xmlns:a16="http://schemas.microsoft.com/office/drawing/2014/main" id="{D2A8540F-4BE2-A8D9-4604-2053C466294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83768" y="4653071"/>
            <a:ext cx="624385" cy="624385"/>
          </a:xfrm>
          <a:prstGeom prst="rect">
            <a:avLst/>
          </a:prstGeom>
        </p:spPr>
      </p:pic>
    </p:spTree>
    <p:extLst>
      <p:ext uri="{BB962C8B-B14F-4D97-AF65-F5344CB8AC3E}">
        <p14:creationId xmlns:p14="http://schemas.microsoft.com/office/powerpoint/2010/main" val="35981004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0"/>
          </p:nvPr>
        </p:nvSpPr>
        <p:spPr/>
        <p:txBody>
          <a:bodyPr/>
          <a:lstStyle/>
          <a:p>
            <a:r>
              <a:rPr lang="fr-FR" dirty="0"/>
              <a:t>2. Préparation et lancement du dispositif</a:t>
            </a:r>
          </a:p>
        </p:txBody>
      </p:sp>
    </p:spTree>
    <p:extLst>
      <p:ext uri="{BB962C8B-B14F-4D97-AF65-F5344CB8AC3E}">
        <p14:creationId xmlns:p14="http://schemas.microsoft.com/office/powerpoint/2010/main" val="8990000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p:cNvSpPr>
            <a:spLocks noGrp="1"/>
          </p:cNvSpPr>
          <p:nvPr>
            <p:ph idx="1"/>
          </p:nvPr>
        </p:nvSpPr>
        <p:spPr>
          <a:xfrm>
            <a:off x="457200" y="1556792"/>
            <a:ext cx="8229600" cy="4392489"/>
          </a:xfrm>
        </p:spPr>
        <p:txBody>
          <a:bodyPr/>
          <a:lstStyle/>
          <a:p>
            <a:pPr marL="457200" indent="-457200">
              <a:buSzPct val="100000"/>
              <a:buAutoNum type="alphaUcPeriod"/>
            </a:pPr>
            <a:r>
              <a:rPr lang="fr-FR" sz="2800" b="1" dirty="0">
                <a:solidFill>
                  <a:schemeClr val="tx2"/>
                </a:solidFill>
              </a:rPr>
              <a:t>Définition du cadre opérationnel : pilotage, organisation, calendrier</a:t>
            </a:r>
          </a:p>
          <a:p>
            <a:pPr marL="457200" indent="-457200">
              <a:buSzPct val="100000"/>
              <a:buAutoNum type="alphaUcPeriod"/>
            </a:pPr>
            <a:endParaRPr lang="fr-FR" sz="2800" b="1" dirty="0">
              <a:solidFill>
                <a:schemeClr val="tx2"/>
              </a:solidFill>
            </a:endParaRPr>
          </a:p>
          <a:p>
            <a:pPr marL="457200" indent="-457200">
              <a:buSzPct val="100000"/>
              <a:buAutoNum type="alphaUcPeriod"/>
            </a:pPr>
            <a:r>
              <a:rPr lang="fr-FR" sz="2800" b="1" dirty="0">
                <a:solidFill>
                  <a:schemeClr val="tx2"/>
                </a:solidFill>
              </a:rPr>
              <a:t>Volet « actions » de l’</a:t>
            </a:r>
            <a:r>
              <a:rPr lang="fr-FR" sz="2800" b="1" dirty="0" err="1">
                <a:solidFill>
                  <a:schemeClr val="tx2"/>
                </a:solidFill>
              </a:rPr>
              <a:t>intracting</a:t>
            </a:r>
            <a:r>
              <a:rPr lang="fr-FR" sz="2800" b="1" dirty="0">
                <a:solidFill>
                  <a:schemeClr val="tx2"/>
                </a:solidFill>
              </a:rPr>
              <a:t> interne</a:t>
            </a:r>
          </a:p>
          <a:p>
            <a:pPr marL="457200" indent="-457200">
              <a:buSzPct val="100000"/>
              <a:buAutoNum type="alphaUcPeriod"/>
            </a:pPr>
            <a:endParaRPr lang="fr-FR" sz="2800" b="1" dirty="0">
              <a:solidFill>
                <a:schemeClr val="tx2"/>
              </a:solidFill>
            </a:endParaRPr>
          </a:p>
          <a:p>
            <a:pPr marL="457200" indent="-457200">
              <a:buSzPct val="100000"/>
              <a:buAutoNum type="alphaUcPeriod"/>
            </a:pPr>
            <a:r>
              <a:rPr lang="fr-FR" sz="2800" b="1" dirty="0">
                <a:solidFill>
                  <a:schemeClr val="tx2"/>
                </a:solidFill>
              </a:rPr>
              <a:t>Volet « ressources » de l’</a:t>
            </a:r>
            <a:r>
              <a:rPr lang="fr-FR" sz="2800" b="1" dirty="0" err="1">
                <a:solidFill>
                  <a:schemeClr val="tx2"/>
                </a:solidFill>
              </a:rPr>
              <a:t>intracting</a:t>
            </a:r>
            <a:r>
              <a:rPr lang="fr-FR" sz="2800" b="1" dirty="0">
                <a:solidFill>
                  <a:schemeClr val="tx2"/>
                </a:solidFill>
              </a:rPr>
              <a:t> interne</a:t>
            </a:r>
          </a:p>
          <a:p>
            <a:pPr marL="457200" indent="-457200">
              <a:buSzPct val="100000"/>
              <a:buAutoNum type="alphaUcPeriod"/>
            </a:pPr>
            <a:endParaRPr lang="fr-FR" sz="2800" b="1" dirty="0">
              <a:solidFill>
                <a:schemeClr val="tx2"/>
              </a:solidFill>
            </a:endParaRPr>
          </a:p>
          <a:p>
            <a:pPr marL="457200" indent="-457200">
              <a:buSzPct val="100000"/>
              <a:buAutoNum type="alphaUcPeriod"/>
            </a:pPr>
            <a:r>
              <a:rPr lang="fr-FR" sz="2800" b="1" dirty="0">
                <a:solidFill>
                  <a:schemeClr val="tx2"/>
                </a:solidFill>
              </a:rPr>
              <a:t>Lancement du dispositif</a:t>
            </a:r>
          </a:p>
        </p:txBody>
      </p:sp>
      <p:sp>
        <p:nvSpPr>
          <p:cNvPr id="6" name="Titre 5"/>
          <p:cNvSpPr>
            <a:spLocks noGrp="1"/>
          </p:cNvSpPr>
          <p:nvPr>
            <p:ph type="title"/>
          </p:nvPr>
        </p:nvSpPr>
        <p:spPr/>
        <p:txBody>
          <a:bodyPr/>
          <a:lstStyle/>
          <a:p>
            <a:pPr marL="536575" indent="-536575" algn="l"/>
            <a:r>
              <a:rPr lang="fr-FR" dirty="0"/>
              <a:t>2. Préparation et lancement</a:t>
            </a:r>
          </a:p>
        </p:txBody>
      </p:sp>
    </p:spTree>
    <p:extLst>
      <p:ext uri="{BB962C8B-B14F-4D97-AF65-F5344CB8AC3E}">
        <p14:creationId xmlns:p14="http://schemas.microsoft.com/office/powerpoint/2010/main" val="37082448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p:cNvSpPr>
            <a:spLocks noGrp="1"/>
          </p:cNvSpPr>
          <p:nvPr>
            <p:ph idx="1"/>
          </p:nvPr>
        </p:nvSpPr>
        <p:spPr>
          <a:xfrm>
            <a:off x="457200" y="1412776"/>
            <a:ext cx="8229600" cy="4536505"/>
          </a:xfrm>
        </p:spPr>
        <p:txBody>
          <a:bodyPr/>
          <a:lstStyle/>
          <a:p>
            <a:pPr algn="just">
              <a:buFontTx/>
              <a:buChar char="-"/>
            </a:pPr>
            <a:r>
              <a:rPr lang="fr-FR" sz="2400" b="1" dirty="0">
                <a:solidFill>
                  <a:schemeClr val="tx2"/>
                </a:solidFill>
              </a:rPr>
              <a:t>Pilotage et organisation</a:t>
            </a:r>
          </a:p>
          <a:p>
            <a:pPr marL="0" indent="0" algn="just">
              <a:buNone/>
            </a:pPr>
            <a:endParaRPr lang="fr-FR" sz="800" b="1" dirty="0">
              <a:solidFill>
                <a:schemeClr val="tx2"/>
              </a:solidFill>
            </a:endParaRPr>
          </a:p>
          <a:p>
            <a:pPr marL="725488" algn="just">
              <a:tabLst>
                <a:tab pos="725488" algn="l"/>
              </a:tabLst>
            </a:pPr>
            <a:r>
              <a:rPr lang="fr-FR" b="1" dirty="0"/>
              <a:t>Quatre piliers indispensables </a:t>
            </a:r>
            <a:r>
              <a:rPr lang="fr-FR" dirty="0"/>
              <a:t>:</a:t>
            </a:r>
          </a:p>
          <a:p>
            <a:pPr marL="993775" lvl="1" algn="just"/>
            <a:r>
              <a:rPr lang="fr-FR" sz="1600" dirty="0"/>
              <a:t>politique/stratégique = </a:t>
            </a:r>
            <a:r>
              <a:rPr lang="fr-FR" sz="1600" u="sng" dirty="0"/>
              <a:t>élu référent</a:t>
            </a:r>
          </a:p>
          <a:p>
            <a:pPr marL="993775" lvl="1" algn="just"/>
            <a:r>
              <a:rPr lang="fr-FR" sz="1600" dirty="0"/>
              <a:t>financier = </a:t>
            </a:r>
            <a:r>
              <a:rPr lang="fr-FR" sz="1600" u="sng" dirty="0"/>
              <a:t>service des finances </a:t>
            </a:r>
            <a:r>
              <a:rPr lang="fr-FR" sz="1600" dirty="0"/>
              <a:t>(expertise métier + administration du fonds)</a:t>
            </a:r>
          </a:p>
          <a:p>
            <a:pPr marL="993775" lvl="1" algn="just"/>
            <a:r>
              <a:rPr lang="fr-FR" sz="1600" u="sng" dirty="0"/>
              <a:t>technique</a:t>
            </a:r>
            <a:r>
              <a:rPr lang="fr-FR" sz="1600" dirty="0"/>
              <a:t> = service de l’énergie (expertise métier), associé au service technique (mise en œuvre des actions)</a:t>
            </a:r>
          </a:p>
          <a:p>
            <a:pPr marL="993775" lvl="1" algn="just"/>
            <a:r>
              <a:rPr lang="fr-FR" sz="1600" u="sng" dirty="0"/>
              <a:t>communication</a:t>
            </a:r>
            <a:r>
              <a:rPr lang="fr-FR" sz="1600" dirty="0"/>
              <a:t> = diffuse la connaissance de l’</a:t>
            </a:r>
            <a:r>
              <a:rPr lang="fr-FR" sz="1600" dirty="0" err="1"/>
              <a:t>intracting</a:t>
            </a:r>
            <a:r>
              <a:rPr lang="fr-FR" sz="1600" dirty="0"/>
              <a:t> en interne (mobilisation des services, information des élus) et le cas échéant en externe</a:t>
            </a:r>
          </a:p>
          <a:p>
            <a:pPr marL="708025" lvl="1" indent="0" algn="just">
              <a:buNone/>
            </a:pPr>
            <a:endParaRPr lang="fr-FR" sz="800" dirty="0"/>
          </a:p>
          <a:p>
            <a:pPr marL="725488" algn="just">
              <a:tabLst>
                <a:tab pos="725488" algn="l"/>
              </a:tabLst>
            </a:pPr>
            <a:r>
              <a:rPr lang="fr-FR" b="1" dirty="0"/>
              <a:t>Coordination/pilotage assurés par (selon le modèle choisi) </a:t>
            </a:r>
            <a:r>
              <a:rPr lang="fr-FR" dirty="0"/>
              <a:t>:</a:t>
            </a:r>
          </a:p>
          <a:p>
            <a:pPr marL="993775" lvl="1" algn="just"/>
            <a:r>
              <a:rPr lang="fr-FR" sz="1600" dirty="0"/>
              <a:t>un </a:t>
            </a:r>
            <a:r>
              <a:rPr lang="fr-FR" sz="1600" u="sng" dirty="0"/>
              <a:t>comité de pilotage </a:t>
            </a:r>
            <a:r>
              <a:rPr lang="fr-FR" sz="1600" dirty="0"/>
              <a:t>: réuni aux moments clés du processus / impulse les orientations stratégiques du fonds ;</a:t>
            </a:r>
          </a:p>
          <a:p>
            <a:pPr marL="993775" lvl="1" algn="just"/>
            <a:r>
              <a:rPr lang="fr-FR" sz="1600" dirty="0"/>
              <a:t>un </a:t>
            </a:r>
            <a:r>
              <a:rPr lang="fr-FR" sz="1600" u="sng" dirty="0"/>
              <a:t>comité technique </a:t>
            </a:r>
            <a:r>
              <a:rPr lang="fr-FR" sz="1600" dirty="0"/>
              <a:t>: présélectionne les actions éligibles, assure la coordination des services, fournit les éléments d’arbitrage au COPIL ;</a:t>
            </a:r>
            <a:endParaRPr lang="fr-FR" sz="1600" u="sng" dirty="0">
              <a:highlight>
                <a:srgbClr val="FFFF00"/>
              </a:highlight>
            </a:endParaRPr>
          </a:p>
          <a:p>
            <a:pPr marL="993775" lvl="1" algn="just"/>
            <a:r>
              <a:rPr lang="fr-FR" sz="1600" dirty="0"/>
              <a:t>un </a:t>
            </a:r>
            <a:r>
              <a:rPr lang="fr-FR" sz="1600" u="sng" dirty="0"/>
              <a:t>animateur</a:t>
            </a:r>
            <a:r>
              <a:rPr lang="fr-FR" sz="1600" dirty="0"/>
              <a:t> (personne ou service) dédié : anime la démarche au quotidien.</a:t>
            </a:r>
          </a:p>
        </p:txBody>
      </p:sp>
      <p:sp>
        <p:nvSpPr>
          <p:cNvPr id="6" name="Titre 5"/>
          <p:cNvSpPr>
            <a:spLocks noGrp="1"/>
          </p:cNvSpPr>
          <p:nvPr>
            <p:ph type="title"/>
          </p:nvPr>
        </p:nvSpPr>
        <p:spPr/>
        <p:txBody>
          <a:bodyPr/>
          <a:lstStyle/>
          <a:p>
            <a:pPr marL="536575" indent="-536575" algn="l"/>
            <a:r>
              <a:rPr lang="fr-FR" dirty="0"/>
              <a:t>2. Préparation et lancement</a:t>
            </a:r>
            <a:br>
              <a:rPr lang="fr-FR" dirty="0"/>
            </a:br>
            <a:r>
              <a:rPr lang="fr-FR" sz="3000" dirty="0"/>
              <a:t>A. Définition du cadre opérationnel</a:t>
            </a:r>
            <a:endParaRPr lang="fr-FR" dirty="0"/>
          </a:p>
        </p:txBody>
      </p:sp>
    </p:spTree>
    <p:extLst>
      <p:ext uri="{BB962C8B-B14F-4D97-AF65-F5344CB8AC3E}">
        <p14:creationId xmlns:p14="http://schemas.microsoft.com/office/powerpoint/2010/main" val="42704353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p:cNvSpPr>
            <a:spLocks noGrp="1"/>
          </p:cNvSpPr>
          <p:nvPr>
            <p:ph idx="1"/>
          </p:nvPr>
        </p:nvSpPr>
        <p:spPr>
          <a:xfrm>
            <a:off x="457200" y="1556792"/>
            <a:ext cx="8229600" cy="4392489"/>
          </a:xfrm>
        </p:spPr>
        <p:txBody>
          <a:bodyPr/>
          <a:lstStyle/>
          <a:p>
            <a:pPr marL="174625" lvl="2" indent="-39688" algn="just">
              <a:buNone/>
            </a:pPr>
            <a:r>
              <a:rPr lang="fr-FR" sz="1800" b="1" i="1" dirty="0">
                <a:solidFill>
                  <a:srgbClr val="00847D"/>
                </a:solidFill>
              </a:rPr>
              <a:t>Retours d’expériences </a:t>
            </a:r>
            <a:r>
              <a:rPr lang="fr-FR" sz="1800" i="1" dirty="0">
                <a:solidFill>
                  <a:srgbClr val="00847D"/>
                </a:solidFill>
              </a:rPr>
              <a:t>:</a:t>
            </a:r>
          </a:p>
          <a:p>
            <a:pPr marL="363538" lvl="2" algn="just">
              <a:buNone/>
            </a:pPr>
            <a:endParaRPr lang="fr-FR" sz="1000" i="1" dirty="0">
              <a:solidFill>
                <a:srgbClr val="00847D"/>
              </a:solidFill>
            </a:endParaRPr>
          </a:p>
          <a:p>
            <a:pPr marL="449263" lvl="1" algn="just"/>
            <a:r>
              <a:rPr lang="fr-FR" sz="1800" i="1" dirty="0">
                <a:solidFill>
                  <a:srgbClr val="00847D"/>
                </a:solidFill>
              </a:rPr>
              <a:t>Intérêt de </a:t>
            </a:r>
            <a:r>
              <a:rPr lang="fr-FR" sz="1800" b="1" i="1" dirty="0">
                <a:solidFill>
                  <a:srgbClr val="00847D"/>
                </a:solidFill>
              </a:rPr>
              <a:t>constituer un groupe de travail « </a:t>
            </a:r>
            <a:r>
              <a:rPr lang="fr-FR" sz="1800" b="1" i="1" dirty="0" err="1">
                <a:solidFill>
                  <a:srgbClr val="00847D"/>
                </a:solidFill>
              </a:rPr>
              <a:t>intracting</a:t>
            </a:r>
            <a:r>
              <a:rPr lang="fr-FR" sz="1800" b="1" i="1" dirty="0">
                <a:solidFill>
                  <a:srgbClr val="00847D"/>
                </a:solidFill>
              </a:rPr>
              <a:t> » en amont ou au moment du lancement</a:t>
            </a:r>
            <a:r>
              <a:rPr lang="fr-FR" sz="1800" i="1" dirty="0">
                <a:solidFill>
                  <a:srgbClr val="00847D"/>
                </a:solidFill>
              </a:rPr>
              <a:t> de la démarche :</a:t>
            </a:r>
          </a:p>
          <a:p>
            <a:pPr marL="711200" lvl="3" algn="just"/>
            <a:r>
              <a:rPr lang="fr-FR" sz="1800" i="1" dirty="0">
                <a:solidFill>
                  <a:srgbClr val="00847D"/>
                </a:solidFill>
              </a:rPr>
              <a:t>associe élus, direction générale, services techniques et financiers…</a:t>
            </a:r>
          </a:p>
          <a:p>
            <a:pPr marL="711200" lvl="3" algn="just"/>
            <a:r>
              <a:rPr lang="fr-FR" sz="1800" i="1" dirty="0">
                <a:solidFill>
                  <a:srgbClr val="00847D"/>
                </a:solidFill>
              </a:rPr>
              <a:t>… mais permet aussi d’inviter d’autres acteurs : le syndicat d’énergie (par exemple lorsque celui-ci gère la compétence éclairage public), la trésorerie départementale (afin de sensibiliser le comptable à la démarche engagée), </a:t>
            </a:r>
            <a:r>
              <a:rPr lang="fr-FR" sz="1800" i="1" dirty="0" err="1">
                <a:solidFill>
                  <a:srgbClr val="00847D"/>
                </a:solidFill>
              </a:rPr>
              <a:t>etc</a:t>
            </a:r>
            <a:r>
              <a:rPr lang="fr-FR" sz="1800" i="1" dirty="0">
                <a:solidFill>
                  <a:srgbClr val="00847D"/>
                </a:solidFill>
              </a:rPr>
              <a:t> ?</a:t>
            </a:r>
          </a:p>
          <a:p>
            <a:pPr marL="1371600" lvl="3" indent="0" algn="just">
              <a:buNone/>
            </a:pPr>
            <a:endParaRPr lang="fr-FR" sz="1000" i="1" dirty="0">
              <a:solidFill>
                <a:srgbClr val="00847D"/>
              </a:solidFill>
            </a:endParaRPr>
          </a:p>
          <a:p>
            <a:pPr marL="449263" lvl="1" algn="just"/>
            <a:r>
              <a:rPr lang="fr-FR" sz="1800" i="1" dirty="0">
                <a:solidFill>
                  <a:srgbClr val="00847D"/>
                </a:solidFill>
              </a:rPr>
              <a:t>Nécessité </a:t>
            </a:r>
            <a:r>
              <a:rPr lang="fr-FR" sz="1800" b="1" i="1" dirty="0">
                <a:solidFill>
                  <a:srgbClr val="00847D"/>
                </a:solidFill>
              </a:rPr>
              <a:t>d’identifier clairement un animateur </a:t>
            </a:r>
            <a:r>
              <a:rPr lang="fr-FR" sz="1800" i="1" dirty="0">
                <a:solidFill>
                  <a:srgbClr val="00847D"/>
                </a:solidFill>
              </a:rPr>
              <a:t>de la démarche : </a:t>
            </a:r>
          </a:p>
          <a:p>
            <a:pPr marL="890588" lvl="2" algn="just"/>
            <a:r>
              <a:rPr lang="fr-FR" sz="1800" i="1" dirty="0">
                <a:solidFill>
                  <a:srgbClr val="00847D"/>
                </a:solidFill>
              </a:rPr>
              <a:t>« tout le monde sait que c’est à elle qu’il faut s’adresser » ;</a:t>
            </a:r>
          </a:p>
          <a:p>
            <a:pPr marL="890588" lvl="2" algn="just"/>
            <a:r>
              <a:rPr lang="fr-FR" sz="1800" i="1" dirty="0">
                <a:solidFill>
                  <a:srgbClr val="00847D"/>
                </a:solidFill>
              </a:rPr>
              <a:t>« c’est un peu notre empêcheur de tourner en rond » ;</a:t>
            </a:r>
          </a:p>
          <a:p>
            <a:pPr marL="890588" lvl="2" algn="just"/>
            <a:r>
              <a:rPr lang="fr-FR" sz="1800" i="1" dirty="0">
                <a:solidFill>
                  <a:srgbClr val="00847D"/>
                </a:solidFill>
              </a:rPr>
              <a:t>…</a:t>
            </a:r>
          </a:p>
        </p:txBody>
      </p:sp>
      <p:sp>
        <p:nvSpPr>
          <p:cNvPr id="6" name="Titre 5"/>
          <p:cNvSpPr>
            <a:spLocks noGrp="1"/>
          </p:cNvSpPr>
          <p:nvPr>
            <p:ph type="title"/>
          </p:nvPr>
        </p:nvSpPr>
        <p:spPr/>
        <p:txBody>
          <a:bodyPr/>
          <a:lstStyle/>
          <a:p>
            <a:pPr marL="536575" indent="-536575" algn="l"/>
            <a:r>
              <a:rPr lang="fr-FR" dirty="0"/>
              <a:t>2. Préparation et lancement</a:t>
            </a:r>
            <a:br>
              <a:rPr lang="fr-FR" dirty="0"/>
            </a:br>
            <a:r>
              <a:rPr lang="fr-FR" sz="3000" dirty="0"/>
              <a:t>A. Définition du cadre opérationnel</a:t>
            </a:r>
            <a:endParaRPr lang="fr-FR" dirty="0"/>
          </a:p>
        </p:txBody>
      </p:sp>
    </p:spTree>
    <p:extLst>
      <p:ext uri="{BB962C8B-B14F-4D97-AF65-F5344CB8AC3E}">
        <p14:creationId xmlns:p14="http://schemas.microsoft.com/office/powerpoint/2010/main" val="15073816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texte 8"/>
          <p:cNvSpPr>
            <a:spLocks noGrp="1"/>
          </p:cNvSpPr>
          <p:nvPr>
            <p:ph type="body" idx="10"/>
          </p:nvPr>
        </p:nvSpPr>
        <p:spPr/>
        <p:txBody>
          <a:bodyPr/>
          <a:lstStyle/>
          <a:p>
            <a:r>
              <a:rPr lang="fr-FR" dirty="0"/>
              <a:t>L’</a:t>
            </a:r>
            <a:r>
              <a:rPr lang="fr-FR" dirty="0" err="1"/>
              <a:t>intracting</a:t>
            </a:r>
            <a:r>
              <a:rPr lang="fr-FR" dirty="0"/>
              <a:t> sur fonds propres :</a:t>
            </a:r>
          </a:p>
          <a:p>
            <a:r>
              <a:rPr lang="fr-FR" dirty="0"/>
              <a:t>introduction et philosophie</a:t>
            </a:r>
          </a:p>
        </p:txBody>
      </p:sp>
    </p:spTree>
    <p:extLst>
      <p:ext uri="{BB962C8B-B14F-4D97-AF65-F5344CB8AC3E}">
        <p14:creationId xmlns:p14="http://schemas.microsoft.com/office/powerpoint/2010/main" val="1211876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p:cNvSpPr>
            <a:spLocks noGrp="1"/>
          </p:cNvSpPr>
          <p:nvPr>
            <p:ph idx="1"/>
          </p:nvPr>
        </p:nvSpPr>
        <p:spPr>
          <a:xfrm>
            <a:off x="457200" y="1484784"/>
            <a:ext cx="8229600" cy="4464497"/>
          </a:xfrm>
        </p:spPr>
        <p:txBody>
          <a:bodyPr/>
          <a:lstStyle/>
          <a:p>
            <a:pPr algn="just">
              <a:buFontTx/>
              <a:buChar char="-"/>
            </a:pPr>
            <a:r>
              <a:rPr lang="fr-FR" sz="2400" b="1" dirty="0">
                <a:solidFill>
                  <a:schemeClr val="tx2"/>
                </a:solidFill>
              </a:rPr>
              <a:t>Définition du calendrier :</a:t>
            </a:r>
          </a:p>
          <a:p>
            <a:pPr marL="360363" indent="0" algn="just">
              <a:buNone/>
              <a:tabLst>
                <a:tab pos="725488" algn="l"/>
              </a:tabLst>
            </a:pPr>
            <a:endParaRPr lang="fr-FR" sz="1200" dirty="0"/>
          </a:p>
          <a:p>
            <a:pPr marL="725488" lvl="1" indent="-365125" algn="just">
              <a:buSzPct val="120000"/>
              <a:buFont typeface="Arial" panose="020B0604020202020204" pitchFamily="34" charset="0"/>
              <a:buChar char="•"/>
              <a:tabLst>
                <a:tab pos="725488" algn="l"/>
              </a:tabLst>
            </a:pPr>
            <a:r>
              <a:rPr lang="fr-FR" b="1" dirty="0">
                <a:ea typeface="+mn-ea"/>
                <a:cs typeface="+mn-cs"/>
              </a:rPr>
              <a:t>Deux grandes contraintes </a:t>
            </a:r>
            <a:r>
              <a:rPr lang="fr-FR" dirty="0">
                <a:ea typeface="+mn-ea"/>
                <a:cs typeface="+mn-cs"/>
              </a:rPr>
              <a:t>à prendre en compte :</a:t>
            </a:r>
          </a:p>
          <a:p>
            <a:pPr marL="708025" lvl="1" indent="0" algn="just">
              <a:buNone/>
            </a:pPr>
            <a:endParaRPr lang="fr-FR" sz="800" dirty="0"/>
          </a:p>
          <a:p>
            <a:pPr marL="993775" lvl="1" algn="just"/>
            <a:r>
              <a:rPr lang="fr-FR" sz="1600" i="1" dirty="0"/>
              <a:t>financière</a:t>
            </a:r>
            <a:r>
              <a:rPr lang="fr-FR" sz="1600" dirty="0"/>
              <a:t> = calendrier budgétaire de la collectivité (process interne de préparation budgétaire, dates de vote des budgets et actes modificatifs…) ;</a:t>
            </a:r>
          </a:p>
          <a:p>
            <a:pPr marL="993775" lvl="1" algn="just"/>
            <a:r>
              <a:rPr lang="fr-FR" sz="1600" i="1" dirty="0"/>
              <a:t>technique</a:t>
            </a:r>
            <a:r>
              <a:rPr lang="fr-FR" sz="1600" dirty="0"/>
              <a:t> = temps de programmation et de mise en œuvre des actions.</a:t>
            </a:r>
          </a:p>
          <a:p>
            <a:pPr marL="1206500" lvl="2" indent="0" algn="just">
              <a:buNone/>
            </a:pPr>
            <a:endParaRPr lang="fr-FR" sz="1200" dirty="0"/>
          </a:p>
          <a:p>
            <a:pPr marL="725488" lvl="1" indent="-365125" algn="just">
              <a:buSzPct val="120000"/>
              <a:buFont typeface="Arial" panose="020B0604020202020204" pitchFamily="34" charset="0"/>
              <a:buChar char="•"/>
              <a:tabLst>
                <a:tab pos="725488" algn="l"/>
              </a:tabLst>
            </a:pPr>
            <a:r>
              <a:rPr lang="fr-FR" b="1" dirty="0">
                <a:ea typeface="+mn-ea"/>
                <a:cs typeface="+mn-cs"/>
              </a:rPr>
              <a:t>Plusieurs options possibles pour la sélection des actions :</a:t>
            </a:r>
          </a:p>
          <a:p>
            <a:pPr marL="708025" lvl="1" indent="0" algn="just">
              <a:buNone/>
            </a:pPr>
            <a:endParaRPr lang="fr-FR" sz="800" dirty="0"/>
          </a:p>
          <a:p>
            <a:pPr marL="993775" lvl="1" algn="just"/>
            <a:r>
              <a:rPr lang="fr-FR" sz="1600" dirty="0"/>
              <a:t>AMI (formel ou pas) annuel unique avec une date d’échéance précise : propositions à l’automne, sélection finale avant le vote du budget ;</a:t>
            </a:r>
          </a:p>
          <a:p>
            <a:pPr marL="993775" lvl="1" algn="just"/>
            <a:r>
              <a:rPr lang="fr-FR" sz="1600" dirty="0"/>
              <a:t>AMI formel avec plusieurs dates d’échéances : par ex. à l’automne, puis en juin pour que les actions soient lancées au second semestre ;</a:t>
            </a:r>
          </a:p>
          <a:p>
            <a:pPr marL="993775" lvl="1" algn="just"/>
            <a:r>
              <a:rPr lang="fr-FR" sz="1600" dirty="0"/>
              <a:t>collecte des propositions au fil de l’eau et traitement mensuel ou bimensuel, avec report à l’année suivante des actions proposées en fin d’année ; etc.</a:t>
            </a:r>
          </a:p>
        </p:txBody>
      </p:sp>
      <p:sp>
        <p:nvSpPr>
          <p:cNvPr id="6" name="Titre 5"/>
          <p:cNvSpPr>
            <a:spLocks noGrp="1"/>
          </p:cNvSpPr>
          <p:nvPr>
            <p:ph type="title"/>
          </p:nvPr>
        </p:nvSpPr>
        <p:spPr/>
        <p:txBody>
          <a:bodyPr/>
          <a:lstStyle/>
          <a:p>
            <a:pPr marL="536575" indent="-536575" algn="l"/>
            <a:r>
              <a:rPr lang="fr-FR" dirty="0"/>
              <a:t>2. Préparation et lancement</a:t>
            </a:r>
            <a:br>
              <a:rPr lang="fr-FR" dirty="0"/>
            </a:br>
            <a:r>
              <a:rPr lang="fr-FR" sz="3000" dirty="0"/>
              <a:t>A. Définition du cadre opérationnel</a:t>
            </a:r>
            <a:endParaRPr lang="fr-FR" dirty="0"/>
          </a:p>
        </p:txBody>
      </p:sp>
    </p:spTree>
    <p:extLst>
      <p:ext uri="{BB962C8B-B14F-4D97-AF65-F5344CB8AC3E}">
        <p14:creationId xmlns:p14="http://schemas.microsoft.com/office/powerpoint/2010/main" val="29900336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p:cNvSpPr>
            <a:spLocks noGrp="1"/>
          </p:cNvSpPr>
          <p:nvPr>
            <p:ph idx="1"/>
          </p:nvPr>
        </p:nvSpPr>
        <p:spPr>
          <a:xfrm>
            <a:off x="179512" y="1556792"/>
            <a:ext cx="8507288" cy="360039"/>
          </a:xfrm>
        </p:spPr>
        <p:txBody>
          <a:bodyPr/>
          <a:lstStyle/>
          <a:p>
            <a:pPr marL="174625" lvl="2" indent="-39688" algn="just">
              <a:buNone/>
            </a:pPr>
            <a:r>
              <a:rPr lang="fr-FR" sz="1800" b="1" i="1" dirty="0">
                <a:solidFill>
                  <a:srgbClr val="00847D"/>
                </a:solidFill>
              </a:rPr>
              <a:t>Proposition d’un exemple de calendrier annuel :</a:t>
            </a:r>
            <a:endParaRPr lang="fr-FR" sz="1800" i="1" dirty="0">
              <a:solidFill>
                <a:srgbClr val="00847D"/>
              </a:solidFill>
            </a:endParaRPr>
          </a:p>
        </p:txBody>
      </p:sp>
      <p:sp>
        <p:nvSpPr>
          <p:cNvPr id="6" name="Titre 5"/>
          <p:cNvSpPr>
            <a:spLocks noGrp="1"/>
          </p:cNvSpPr>
          <p:nvPr>
            <p:ph type="title"/>
          </p:nvPr>
        </p:nvSpPr>
        <p:spPr/>
        <p:txBody>
          <a:bodyPr/>
          <a:lstStyle/>
          <a:p>
            <a:pPr marL="536575" indent="-536575" algn="l"/>
            <a:r>
              <a:rPr lang="fr-FR" dirty="0"/>
              <a:t>2. Préparation et lancement</a:t>
            </a:r>
            <a:br>
              <a:rPr lang="fr-FR" dirty="0"/>
            </a:br>
            <a:r>
              <a:rPr lang="fr-FR" sz="3000" dirty="0"/>
              <a:t>A. Définition du cadre opérationnel</a:t>
            </a:r>
            <a:endParaRPr lang="fr-FR" dirty="0"/>
          </a:p>
        </p:txBody>
      </p:sp>
      <p:pic>
        <p:nvPicPr>
          <p:cNvPr id="4" name="Image 3">
            <a:extLst>
              <a:ext uri="{FF2B5EF4-FFF2-40B4-BE49-F238E27FC236}">
                <a16:creationId xmlns:a16="http://schemas.microsoft.com/office/drawing/2014/main" id="{91265997-3F01-3117-427E-96B239972F8B}"/>
              </a:ext>
            </a:extLst>
          </p:cNvPr>
          <p:cNvPicPr>
            <a:picLocks noChangeAspect="1"/>
          </p:cNvPicPr>
          <p:nvPr/>
        </p:nvPicPr>
        <p:blipFill>
          <a:blip r:embed="rId2"/>
          <a:stretch>
            <a:fillRect/>
          </a:stretch>
        </p:blipFill>
        <p:spPr>
          <a:xfrm>
            <a:off x="395536" y="2290544"/>
            <a:ext cx="8297799" cy="2938656"/>
          </a:xfrm>
          <a:prstGeom prst="rect">
            <a:avLst/>
          </a:prstGeom>
        </p:spPr>
      </p:pic>
    </p:spTree>
    <p:extLst>
      <p:ext uri="{BB962C8B-B14F-4D97-AF65-F5344CB8AC3E}">
        <p14:creationId xmlns:p14="http://schemas.microsoft.com/office/powerpoint/2010/main" val="6539065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p:cNvSpPr>
            <a:spLocks noGrp="1"/>
          </p:cNvSpPr>
          <p:nvPr>
            <p:ph idx="1"/>
          </p:nvPr>
        </p:nvSpPr>
        <p:spPr>
          <a:xfrm>
            <a:off x="457200" y="1556792"/>
            <a:ext cx="8229600" cy="4320481"/>
          </a:xfrm>
        </p:spPr>
        <p:txBody>
          <a:bodyPr/>
          <a:lstStyle/>
          <a:p>
            <a:pPr algn="just">
              <a:buFontTx/>
              <a:buChar char="-"/>
            </a:pPr>
            <a:r>
              <a:rPr lang="fr-FR" sz="2400" b="1" dirty="0">
                <a:solidFill>
                  <a:schemeClr val="tx2"/>
                </a:solidFill>
              </a:rPr>
              <a:t>Processus de dépôt / sélection / mise en œuvre des actions</a:t>
            </a:r>
          </a:p>
          <a:p>
            <a:pPr marL="0" indent="0">
              <a:buNone/>
            </a:pPr>
            <a:endParaRPr lang="fr-FR" sz="800" b="1" dirty="0">
              <a:solidFill>
                <a:schemeClr val="tx2"/>
              </a:solidFill>
            </a:endParaRPr>
          </a:p>
          <a:p>
            <a:pPr marL="361950" indent="0" algn="just">
              <a:buNone/>
            </a:pPr>
            <a:r>
              <a:rPr lang="fr-FR" sz="1800" dirty="0"/>
              <a:t>Sur le volet « actions », le cadrage opérationnel devra être décliné afin de dessiner aussi précisément que possible le cheminement des projets :</a:t>
            </a:r>
            <a:endParaRPr lang="fr-FR" sz="800" b="1" dirty="0">
              <a:solidFill>
                <a:schemeClr val="tx2"/>
              </a:solidFill>
            </a:endParaRPr>
          </a:p>
          <a:p>
            <a:pPr marL="1166813" indent="-363538" algn="just">
              <a:tabLst>
                <a:tab pos="1166813" algn="l"/>
              </a:tabLst>
            </a:pPr>
            <a:r>
              <a:rPr lang="fr-FR" sz="1700" dirty="0"/>
              <a:t>agents / services (/ usagers ?) qualifiés pour déposer des propositions ;</a:t>
            </a:r>
          </a:p>
          <a:p>
            <a:pPr marL="1166813" indent="-363538" algn="just">
              <a:tabLst>
                <a:tab pos="1166813" algn="l"/>
              </a:tabLst>
            </a:pPr>
            <a:r>
              <a:rPr lang="fr-FR" sz="1700" dirty="0"/>
              <a:t>contenu et format des propositions (cf. exemple de fiche d’évaluation présentée </a:t>
            </a:r>
            <a:r>
              <a:rPr lang="fr-FR" sz="1700" i="1" dirty="0"/>
              <a:t>infra</a:t>
            </a:r>
            <a:r>
              <a:rPr lang="fr-FR" sz="1700" dirty="0"/>
              <a:t>) ;</a:t>
            </a:r>
          </a:p>
          <a:p>
            <a:pPr marL="1166813" indent="-363538" algn="just">
              <a:tabLst>
                <a:tab pos="1166813" algn="l"/>
              </a:tabLst>
            </a:pPr>
            <a:r>
              <a:rPr lang="fr-FR" sz="1700" dirty="0"/>
              <a:t>agent/service habilité à centraliser les propositions ;</a:t>
            </a:r>
          </a:p>
          <a:p>
            <a:pPr marL="1166813" indent="-363538" algn="just">
              <a:tabLst>
                <a:tab pos="1166813" algn="l"/>
              </a:tabLst>
            </a:pPr>
            <a:r>
              <a:rPr lang="fr-FR" sz="1700" dirty="0"/>
              <a:t>date(s) limite(s) de dépôt ;</a:t>
            </a:r>
          </a:p>
          <a:p>
            <a:pPr marL="1166813" indent="-363538" algn="just">
              <a:tabLst>
                <a:tab pos="1166813" algn="l"/>
              </a:tabLst>
            </a:pPr>
            <a:r>
              <a:rPr lang="fr-FR" sz="1800" dirty="0"/>
              <a:t>instance chargée de la sélection ;</a:t>
            </a:r>
          </a:p>
          <a:p>
            <a:pPr marL="1166813" indent="-363538" algn="just">
              <a:tabLst>
                <a:tab pos="1166813" algn="l"/>
              </a:tabLst>
            </a:pPr>
            <a:r>
              <a:rPr lang="fr-FR" sz="1800" dirty="0"/>
              <a:t>organisation de la mise en œuvre et du suivi : identification du service en charge &gt; conventionnement &gt; délai de mise en œuvre &gt; suivi et évaluation</a:t>
            </a:r>
          </a:p>
        </p:txBody>
      </p:sp>
      <p:sp>
        <p:nvSpPr>
          <p:cNvPr id="6" name="Titre 5"/>
          <p:cNvSpPr>
            <a:spLocks noGrp="1"/>
          </p:cNvSpPr>
          <p:nvPr>
            <p:ph type="title"/>
          </p:nvPr>
        </p:nvSpPr>
        <p:spPr/>
        <p:txBody>
          <a:bodyPr/>
          <a:lstStyle/>
          <a:p>
            <a:pPr marL="536575" indent="-536575" algn="l"/>
            <a:r>
              <a:rPr lang="fr-FR" dirty="0"/>
              <a:t>2. Préparation et lancement</a:t>
            </a:r>
            <a:br>
              <a:rPr lang="fr-FR" dirty="0"/>
            </a:br>
            <a:r>
              <a:rPr lang="fr-FR" sz="3000" dirty="0"/>
              <a:t>A. Définition du cadre opérationnel</a:t>
            </a:r>
            <a:endParaRPr lang="fr-FR" dirty="0"/>
          </a:p>
        </p:txBody>
      </p:sp>
      <p:sp>
        <p:nvSpPr>
          <p:cNvPr id="4" name="Flèche : droite rayée 3">
            <a:extLst>
              <a:ext uri="{FF2B5EF4-FFF2-40B4-BE49-F238E27FC236}">
                <a16:creationId xmlns:a16="http://schemas.microsoft.com/office/drawing/2014/main" id="{42C409E5-8E94-EF3A-1A76-08A6E66E4E69}"/>
              </a:ext>
            </a:extLst>
          </p:cNvPr>
          <p:cNvSpPr/>
          <p:nvPr/>
        </p:nvSpPr>
        <p:spPr>
          <a:xfrm rot="5400000">
            <a:off x="-108520" y="4266440"/>
            <a:ext cx="2232248" cy="504056"/>
          </a:xfrm>
          <a:prstGeom prst="stripedRightArrow">
            <a:avLst/>
          </a:prstGeom>
          <a:solidFill>
            <a:schemeClr val="accent1">
              <a:lumMod val="40000"/>
              <a:lumOff val="60000"/>
            </a:schemeClr>
          </a:solidFill>
          <a:ln>
            <a:noFill/>
          </a:ln>
          <a:effectLst>
            <a:outerShdw blurRad="50800" dist="38100" dir="16200000"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34146271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p:cNvSpPr>
            <a:spLocks noGrp="1"/>
          </p:cNvSpPr>
          <p:nvPr>
            <p:ph idx="1"/>
          </p:nvPr>
        </p:nvSpPr>
        <p:spPr>
          <a:xfrm>
            <a:off x="457200" y="1628800"/>
            <a:ext cx="8229600" cy="4320481"/>
          </a:xfrm>
        </p:spPr>
        <p:txBody>
          <a:bodyPr/>
          <a:lstStyle/>
          <a:p>
            <a:pPr algn="just">
              <a:buFontTx/>
              <a:buChar char="-"/>
            </a:pPr>
            <a:r>
              <a:rPr lang="fr-FR" sz="2400" b="1" dirty="0">
                <a:solidFill>
                  <a:schemeClr val="tx2"/>
                </a:solidFill>
              </a:rPr>
              <a:t>Cadrage stratégique : quel est l’objectif premier donné au dispositif ?</a:t>
            </a:r>
          </a:p>
          <a:p>
            <a:pPr marL="0" indent="0" algn="just">
              <a:buNone/>
            </a:pPr>
            <a:endParaRPr lang="fr-FR" sz="1400" b="1" dirty="0">
              <a:solidFill>
                <a:schemeClr val="tx2"/>
              </a:solidFill>
            </a:endParaRPr>
          </a:p>
          <a:p>
            <a:pPr marL="725488" indent="-363538" algn="just">
              <a:tabLst>
                <a:tab pos="725488" algn="l"/>
              </a:tabLst>
            </a:pPr>
            <a:r>
              <a:rPr lang="fr-FR" sz="1800" b="1" dirty="0"/>
              <a:t>Echelle d’action </a:t>
            </a:r>
            <a:r>
              <a:rPr lang="fr-FR" sz="1800" dirty="0"/>
              <a:t>retenue : </a:t>
            </a:r>
          </a:p>
          <a:p>
            <a:pPr marL="1169988" lvl="1" indent="-363538" algn="just">
              <a:tabLst>
                <a:tab pos="725488" algn="l"/>
              </a:tabLst>
            </a:pPr>
            <a:r>
              <a:rPr lang="fr-FR" sz="1800" dirty="0"/>
              <a:t>transition énergétique ?</a:t>
            </a:r>
          </a:p>
          <a:p>
            <a:pPr marL="1169988" lvl="1" indent="-363538" algn="just">
              <a:tabLst>
                <a:tab pos="725488" algn="l"/>
              </a:tabLst>
            </a:pPr>
            <a:r>
              <a:rPr lang="fr-FR" sz="1800" dirty="0"/>
              <a:t>transition écologique ?</a:t>
            </a:r>
          </a:p>
          <a:p>
            <a:pPr marL="1169988" lvl="1" indent="-363538" algn="just">
              <a:tabLst>
                <a:tab pos="725488" algn="l"/>
              </a:tabLst>
            </a:pPr>
            <a:r>
              <a:rPr lang="fr-FR" sz="1800" dirty="0"/>
              <a:t>développement durable ?</a:t>
            </a:r>
          </a:p>
          <a:p>
            <a:pPr marL="806450" lvl="1" indent="0" algn="just">
              <a:buNone/>
              <a:tabLst>
                <a:tab pos="725488" algn="l"/>
              </a:tabLst>
            </a:pPr>
            <a:endParaRPr lang="fr-FR" sz="1600" dirty="0"/>
          </a:p>
          <a:p>
            <a:pPr marL="174625" lvl="2" indent="-39688" algn="just">
              <a:buNone/>
              <a:tabLst>
                <a:tab pos="725488" algn="l"/>
              </a:tabLst>
            </a:pPr>
            <a:r>
              <a:rPr lang="fr-FR" sz="1800" b="1" i="1" dirty="0">
                <a:solidFill>
                  <a:srgbClr val="00847D"/>
                </a:solidFill>
              </a:rPr>
              <a:t>Retour d’expérience :</a:t>
            </a:r>
          </a:p>
          <a:p>
            <a:pPr marL="174625" lvl="2" indent="-39688" algn="just">
              <a:buNone/>
              <a:tabLst>
                <a:tab pos="725488" algn="l"/>
              </a:tabLst>
            </a:pPr>
            <a:r>
              <a:rPr lang="fr-FR" sz="1600" i="1" dirty="0">
                <a:solidFill>
                  <a:srgbClr val="00847D"/>
                </a:solidFill>
              </a:rPr>
              <a:t>« Nous avons choisi de nous centrer dans un premier temps sur les actions de transition énergétique (en considérant également l’eau comme un fluide énergétique). A la fois pour concentrer les efforts, et parce que c’est là que résidait l’essentiel du gisement d’économies réalisables de manière rapide, efficace et à moindre coût… »</a:t>
            </a:r>
          </a:p>
        </p:txBody>
      </p:sp>
      <p:sp>
        <p:nvSpPr>
          <p:cNvPr id="6" name="Titre 5"/>
          <p:cNvSpPr>
            <a:spLocks noGrp="1"/>
          </p:cNvSpPr>
          <p:nvPr>
            <p:ph type="title"/>
          </p:nvPr>
        </p:nvSpPr>
        <p:spPr/>
        <p:txBody>
          <a:bodyPr/>
          <a:lstStyle/>
          <a:p>
            <a:pPr marL="536575" indent="-536575" algn="l"/>
            <a:r>
              <a:rPr lang="fr-FR" dirty="0"/>
              <a:t>2. Préparation et lancement</a:t>
            </a:r>
            <a:br>
              <a:rPr lang="fr-FR" dirty="0"/>
            </a:br>
            <a:r>
              <a:rPr lang="fr-FR" sz="3000" dirty="0"/>
              <a:t>B. Volet « actions »</a:t>
            </a:r>
            <a:endParaRPr lang="fr-FR" dirty="0"/>
          </a:p>
        </p:txBody>
      </p:sp>
    </p:spTree>
    <p:extLst>
      <p:ext uri="{BB962C8B-B14F-4D97-AF65-F5344CB8AC3E}">
        <p14:creationId xmlns:p14="http://schemas.microsoft.com/office/powerpoint/2010/main" val="27120554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p:cNvSpPr>
            <a:spLocks noGrp="1"/>
          </p:cNvSpPr>
          <p:nvPr>
            <p:ph idx="1"/>
          </p:nvPr>
        </p:nvSpPr>
        <p:spPr>
          <a:xfrm>
            <a:off x="457200" y="1412776"/>
            <a:ext cx="8229600" cy="4464496"/>
          </a:xfrm>
        </p:spPr>
        <p:txBody>
          <a:bodyPr/>
          <a:lstStyle/>
          <a:p>
            <a:pPr>
              <a:buFontTx/>
              <a:buChar char="-"/>
            </a:pPr>
            <a:r>
              <a:rPr lang="fr-FR" sz="2400" b="1" dirty="0">
                <a:solidFill>
                  <a:schemeClr val="tx2"/>
                </a:solidFill>
              </a:rPr>
              <a:t>Critères </a:t>
            </a:r>
            <a:r>
              <a:rPr lang="fr-FR" sz="2400" b="1" u="sng" dirty="0">
                <a:solidFill>
                  <a:schemeClr val="tx2"/>
                </a:solidFill>
              </a:rPr>
              <a:t>d’éligibilité</a:t>
            </a:r>
            <a:r>
              <a:rPr lang="fr-FR" sz="2400" b="1" dirty="0">
                <a:solidFill>
                  <a:schemeClr val="tx2"/>
                </a:solidFill>
              </a:rPr>
              <a:t> des actions</a:t>
            </a:r>
          </a:p>
          <a:p>
            <a:pPr marL="0" indent="0">
              <a:buNone/>
            </a:pPr>
            <a:endParaRPr lang="fr-FR" sz="800" b="1" dirty="0">
              <a:solidFill>
                <a:schemeClr val="tx2"/>
              </a:solidFill>
            </a:endParaRPr>
          </a:p>
          <a:p>
            <a:pPr marL="725488" indent="-363538" algn="just">
              <a:tabLst>
                <a:tab pos="725488" algn="l"/>
              </a:tabLst>
            </a:pPr>
            <a:r>
              <a:rPr lang="fr-FR" sz="1800" b="1" dirty="0"/>
              <a:t>Thématiques financées : </a:t>
            </a:r>
            <a:endParaRPr lang="fr-FR" sz="500" b="1" dirty="0"/>
          </a:p>
          <a:p>
            <a:pPr marL="1169988" lvl="1" indent="-363538" algn="just">
              <a:tabLst>
                <a:tab pos="725488" algn="l"/>
              </a:tabLst>
            </a:pPr>
            <a:r>
              <a:rPr lang="fr-FR" sz="1800" dirty="0"/>
              <a:t>économies d’énergie dans le bâti et l’éclairage public, </a:t>
            </a:r>
          </a:p>
          <a:p>
            <a:pPr marL="1169988" lvl="1" indent="-363538" algn="just">
              <a:tabLst>
                <a:tab pos="725488" algn="l"/>
              </a:tabLst>
            </a:pPr>
            <a:r>
              <a:rPr lang="fr-FR" sz="1800" dirty="0"/>
              <a:t>mais aussi : en matière de mobilité (trajets durablement évités), d’eau (économies d’arrosage, fuites), de gestion des espaces verts (pratiques et matériels utilisés), etc. ?</a:t>
            </a:r>
          </a:p>
          <a:p>
            <a:pPr marL="806450" lvl="1" indent="0" algn="just">
              <a:buNone/>
              <a:tabLst>
                <a:tab pos="725488" algn="l"/>
              </a:tabLst>
            </a:pPr>
            <a:endParaRPr lang="fr-FR" sz="1000" dirty="0"/>
          </a:p>
          <a:p>
            <a:pPr marL="725488" indent="-363538" algn="just">
              <a:tabLst>
                <a:tab pos="725488" algn="l"/>
              </a:tabLst>
            </a:pPr>
            <a:r>
              <a:rPr lang="fr-FR" sz="1800" b="1" dirty="0"/>
              <a:t>Types d’actions envisagées :</a:t>
            </a:r>
            <a:endParaRPr lang="fr-FR" sz="500" b="1" dirty="0"/>
          </a:p>
          <a:p>
            <a:pPr marL="1169988" lvl="1" indent="-363538" algn="just">
              <a:tabLst>
                <a:tab pos="725488" algn="l"/>
              </a:tabLst>
            </a:pPr>
            <a:r>
              <a:rPr lang="fr-FR" sz="1800" dirty="0"/>
              <a:t>dépenses d’investissement « classiques », </a:t>
            </a:r>
          </a:p>
          <a:p>
            <a:pPr marL="1169988" lvl="1" indent="-363538" algn="just">
              <a:tabLst>
                <a:tab pos="725488" algn="l"/>
              </a:tabLst>
            </a:pPr>
            <a:r>
              <a:rPr lang="fr-FR" sz="1800" dirty="0"/>
              <a:t>déjà prévues ou nouvelles (logique d’amplification ?)</a:t>
            </a:r>
          </a:p>
          <a:p>
            <a:pPr marL="1169988" lvl="1" indent="-363538" algn="just">
              <a:tabLst>
                <a:tab pos="725488" algn="l"/>
              </a:tabLst>
            </a:pPr>
            <a:r>
              <a:rPr lang="fr-FR" sz="1800" dirty="0"/>
              <a:t>mais aussi : dépenses de substitution (remplacer un véhicule thermique par un VAE par exemple), engagements de sobriété, sensibilisation aux économies d’énergie (donc potentiellement dépenses de fonctionnement) … ?</a:t>
            </a:r>
          </a:p>
          <a:p>
            <a:pPr marL="806450" lvl="1" indent="0" algn="just">
              <a:buNone/>
              <a:tabLst>
                <a:tab pos="725488" algn="l"/>
              </a:tabLst>
            </a:pPr>
            <a:endParaRPr lang="fr-FR" sz="1800" dirty="0"/>
          </a:p>
        </p:txBody>
      </p:sp>
      <p:sp>
        <p:nvSpPr>
          <p:cNvPr id="6" name="Titre 5"/>
          <p:cNvSpPr>
            <a:spLocks noGrp="1"/>
          </p:cNvSpPr>
          <p:nvPr>
            <p:ph type="title"/>
          </p:nvPr>
        </p:nvSpPr>
        <p:spPr/>
        <p:txBody>
          <a:bodyPr/>
          <a:lstStyle/>
          <a:p>
            <a:pPr marL="536575" indent="-536575" algn="l"/>
            <a:r>
              <a:rPr lang="fr-FR" dirty="0"/>
              <a:t>2. Préparation et lancement</a:t>
            </a:r>
            <a:br>
              <a:rPr lang="fr-FR" dirty="0"/>
            </a:br>
            <a:r>
              <a:rPr lang="fr-FR" sz="3000" dirty="0"/>
              <a:t>B. Volet « actions »</a:t>
            </a:r>
            <a:endParaRPr lang="fr-FR" dirty="0"/>
          </a:p>
        </p:txBody>
      </p:sp>
    </p:spTree>
    <p:extLst>
      <p:ext uri="{BB962C8B-B14F-4D97-AF65-F5344CB8AC3E}">
        <p14:creationId xmlns:p14="http://schemas.microsoft.com/office/powerpoint/2010/main" val="32471929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p:cNvSpPr>
            <a:spLocks noGrp="1"/>
          </p:cNvSpPr>
          <p:nvPr>
            <p:ph idx="1"/>
          </p:nvPr>
        </p:nvSpPr>
        <p:spPr>
          <a:xfrm>
            <a:off x="457200" y="1484784"/>
            <a:ext cx="8229600" cy="4392488"/>
          </a:xfrm>
        </p:spPr>
        <p:txBody>
          <a:bodyPr/>
          <a:lstStyle/>
          <a:p>
            <a:pPr marL="725488" indent="-363538" algn="just">
              <a:tabLst>
                <a:tab pos="725488" algn="l"/>
              </a:tabLst>
            </a:pPr>
            <a:r>
              <a:rPr lang="fr-FR" sz="1800" b="1" dirty="0"/>
              <a:t>Critères technico-économiques : </a:t>
            </a:r>
          </a:p>
          <a:p>
            <a:pPr marL="361950" indent="0" algn="just">
              <a:buNone/>
              <a:tabLst>
                <a:tab pos="725488" algn="l"/>
              </a:tabLst>
            </a:pPr>
            <a:endParaRPr lang="fr-FR" sz="800" b="1" dirty="0"/>
          </a:p>
          <a:p>
            <a:pPr marL="1169988" lvl="1" indent="-363538" algn="just">
              <a:tabLst>
                <a:tab pos="725488" algn="l"/>
              </a:tabLst>
            </a:pPr>
            <a:r>
              <a:rPr lang="fr-FR" sz="1800" dirty="0"/>
              <a:t>limite de taille (trop petit = changer 1 radiateur, ou trop gros = rénover une école) ?</a:t>
            </a:r>
            <a:endParaRPr lang="fr-FR" sz="500" dirty="0"/>
          </a:p>
          <a:p>
            <a:pPr marL="1169988" lvl="1" indent="-363538" algn="just">
              <a:tabLst>
                <a:tab pos="725488" algn="l"/>
              </a:tabLst>
            </a:pPr>
            <a:r>
              <a:rPr lang="fr-FR" sz="1800" dirty="0"/>
              <a:t>niveau de détail ou de maturité pour ‘déposer’ une action : faisabilité technique vérifiée ? présentation d’un devis ?</a:t>
            </a:r>
            <a:endParaRPr lang="fr-FR" sz="500" dirty="0"/>
          </a:p>
          <a:p>
            <a:pPr marL="1169988" lvl="1" indent="-363538" algn="just">
              <a:tabLst>
                <a:tab pos="725488" algn="l"/>
              </a:tabLst>
            </a:pPr>
            <a:r>
              <a:rPr lang="fr-FR" sz="1800" dirty="0"/>
              <a:t>évaluation complète des économies attendues ?</a:t>
            </a:r>
            <a:endParaRPr lang="fr-FR" sz="500" i="1" dirty="0">
              <a:highlight>
                <a:srgbClr val="FFFF00"/>
              </a:highlight>
            </a:endParaRPr>
          </a:p>
          <a:p>
            <a:pPr marL="1169988" lvl="1" indent="-363538" algn="just">
              <a:tabLst>
                <a:tab pos="725488" algn="l"/>
              </a:tabLst>
            </a:pPr>
            <a:r>
              <a:rPr lang="fr-FR" sz="1800" dirty="0"/>
              <a:t>visa par les services habilités à qualifier les actions (service technique et/ou financier, voire service mobilités, etc.) ?</a:t>
            </a:r>
          </a:p>
          <a:p>
            <a:pPr marL="1169988" lvl="1" indent="-363538" algn="just">
              <a:tabLst>
                <a:tab pos="725488" algn="l"/>
              </a:tabLst>
            </a:pPr>
            <a:endParaRPr lang="fr-FR" sz="1000" dirty="0"/>
          </a:p>
          <a:p>
            <a:pPr marL="174625" lvl="2" indent="-39688" algn="just">
              <a:buNone/>
              <a:tabLst>
                <a:tab pos="725488" algn="l"/>
              </a:tabLst>
            </a:pPr>
            <a:r>
              <a:rPr lang="fr-FR" sz="2000" b="1" i="1" dirty="0">
                <a:solidFill>
                  <a:srgbClr val="00847D"/>
                </a:solidFill>
              </a:rPr>
              <a:t>Retour d’expérience :</a:t>
            </a:r>
            <a:endParaRPr lang="fr-FR" sz="1800" b="1" i="1" dirty="0">
              <a:solidFill>
                <a:srgbClr val="00847D"/>
              </a:solidFill>
            </a:endParaRPr>
          </a:p>
          <a:p>
            <a:pPr marL="174625" lvl="2" indent="-39688" algn="just">
              <a:buNone/>
              <a:tabLst>
                <a:tab pos="725488" algn="l"/>
              </a:tabLst>
            </a:pPr>
            <a:r>
              <a:rPr lang="fr-FR" sz="1600" i="1" dirty="0">
                <a:solidFill>
                  <a:srgbClr val="00847D"/>
                </a:solidFill>
              </a:rPr>
              <a:t>Au lancement du dispositif il semble important de laisser aux services une certaine souplesse dans l’identification des actions à mener, afin de générer un embarquement collectif sans créer de contraintes trop pesantes. La priorité est de privilégier l’action sur l’inaction (dans le respect bien sûr d’un cadre </a:t>
            </a:r>
            <a:r>
              <a:rPr lang="fr-FR" sz="1600" i="1" dirty="0" err="1">
                <a:solidFill>
                  <a:srgbClr val="00847D"/>
                </a:solidFill>
              </a:rPr>
              <a:t>pré-établi</a:t>
            </a:r>
            <a:r>
              <a:rPr lang="fr-FR" sz="1600" i="1" dirty="0">
                <a:solidFill>
                  <a:srgbClr val="00847D"/>
                </a:solidFill>
              </a:rPr>
              <a:t>, dont le niveau d’exigence pourra varier selon la taille et les moyens de la collectivité).</a:t>
            </a:r>
          </a:p>
        </p:txBody>
      </p:sp>
      <p:sp>
        <p:nvSpPr>
          <p:cNvPr id="6" name="Titre 5"/>
          <p:cNvSpPr>
            <a:spLocks noGrp="1"/>
          </p:cNvSpPr>
          <p:nvPr>
            <p:ph type="title"/>
          </p:nvPr>
        </p:nvSpPr>
        <p:spPr/>
        <p:txBody>
          <a:bodyPr/>
          <a:lstStyle/>
          <a:p>
            <a:pPr marL="536575" indent="-536575" algn="l"/>
            <a:r>
              <a:rPr lang="fr-FR" dirty="0"/>
              <a:t>2. Préparation et lancement</a:t>
            </a:r>
            <a:br>
              <a:rPr lang="fr-FR" dirty="0"/>
            </a:br>
            <a:r>
              <a:rPr lang="fr-FR" sz="3000" dirty="0"/>
              <a:t>B. Volet « actions »</a:t>
            </a:r>
            <a:endParaRPr lang="fr-FR" dirty="0"/>
          </a:p>
        </p:txBody>
      </p:sp>
    </p:spTree>
    <p:extLst>
      <p:ext uri="{BB962C8B-B14F-4D97-AF65-F5344CB8AC3E}">
        <p14:creationId xmlns:p14="http://schemas.microsoft.com/office/powerpoint/2010/main" val="16682460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p:cNvSpPr>
            <a:spLocks noGrp="1"/>
          </p:cNvSpPr>
          <p:nvPr>
            <p:ph idx="1"/>
          </p:nvPr>
        </p:nvSpPr>
        <p:spPr>
          <a:xfrm>
            <a:off x="457200" y="1556792"/>
            <a:ext cx="8229600" cy="4320481"/>
          </a:xfrm>
        </p:spPr>
        <p:txBody>
          <a:bodyPr/>
          <a:lstStyle/>
          <a:p>
            <a:pPr>
              <a:buFontTx/>
              <a:buChar char="-"/>
            </a:pPr>
            <a:r>
              <a:rPr lang="fr-FR" sz="2400" b="1" dirty="0">
                <a:solidFill>
                  <a:schemeClr val="tx2"/>
                </a:solidFill>
              </a:rPr>
              <a:t>Critères de </a:t>
            </a:r>
            <a:r>
              <a:rPr lang="fr-FR" sz="2400" b="1" u="sng" dirty="0">
                <a:solidFill>
                  <a:schemeClr val="tx2"/>
                </a:solidFill>
              </a:rPr>
              <a:t>sélection</a:t>
            </a:r>
            <a:r>
              <a:rPr lang="fr-FR" sz="2400" b="1" dirty="0">
                <a:solidFill>
                  <a:schemeClr val="tx2"/>
                </a:solidFill>
              </a:rPr>
              <a:t> des actions</a:t>
            </a:r>
          </a:p>
          <a:p>
            <a:pPr marL="0" indent="0">
              <a:buNone/>
            </a:pPr>
            <a:endParaRPr lang="fr-FR" sz="800" b="1" dirty="0">
              <a:solidFill>
                <a:schemeClr val="tx2"/>
              </a:solidFill>
            </a:endParaRPr>
          </a:p>
          <a:p>
            <a:pPr marL="361950" indent="0" algn="just">
              <a:buNone/>
              <a:tabLst>
                <a:tab pos="725488" algn="l"/>
              </a:tabLst>
            </a:pPr>
            <a:r>
              <a:rPr lang="fr-FR" sz="1800" dirty="0"/>
              <a:t>Peuvent être fonction :</a:t>
            </a:r>
          </a:p>
          <a:p>
            <a:pPr marL="361950" indent="0" algn="just">
              <a:buNone/>
              <a:tabLst>
                <a:tab pos="725488" algn="l"/>
              </a:tabLst>
            </a:pPr>
            <a:endParaRPr lang="fr-FR" sz="800" dirty="0"/>
          </a:p>
          <a:p>
            <a:pPr marL="725488" indent="-363538" algn="just">
              <a:tabLst>
                <a:tab pos="725488" algn="l"/>
              </a:tabLst>
            </a:pPr>
            <a:r>
              <a:rPr lang="fr-FR" sz="1800" b="1" dirty="0"/>
              <a:t>du niveau d’impact attendu : </a:t>
            </a:r>
          </a:p>
          <a:p>
            <a:pPr marL="361950" indent="0" algn="just">
              <a:buNone/>
              <a:tabLst>
                <a:tab pos="725488" algn="l"/>
              </a:tabLst>
            </a:pPr>
            <a:endParaRPr lang="fr-FR" sz="500" b="1" dirty="0"/>
          </a:p>
          <a:p>
            <a:pPr marL="1169988" lvl="1" indent="-363538" algn="just">
              <a:tabLst>
                <a:tab pos="725488" algn="l"/>
              </a:tabLst>
            </a:pPr>
            <a:r>
              <a:rPr lang="fr-FR" sz="1800" dirty="0"/>
              <a:t>économies en kWh, </a:t>
            </a:r>
          </a:p>
          <a:p>
            <a:pPr marL="1169988" lvl="1" indent="-363538" algn="just">
              <a:tabLst>
                <a:tab pos="725488" algn="l"/>
              </a:tabLst>
            </a:pPr>
            <a:r>
              <a:rPr lang="fr-FR" sz="1800" dirty="0"/>
              <a:t>mais aussi : confort des usagers, sécurité, citoyenneté, etc. ?</a:t>
            </a:r>
          </a:p>
          <a:p>
            <a:pPr marL="806450" lvl="1" indent="0" algn="just">
              <a:buNone/>
              <a:tabLst>
                <a:tab pos="725488" algn="l"/>
              </a:tabLst>
            </a:pPr>
            <a:endParaRPr lang="fr-FR" sz="1000" dirty="0"/>
          </a:p>
          <a:p>
            <a:pPr marL="725488" indent="-363538" algn="just">
              <a:tabLst>
                <a:tab pos="725488" algn="l"/>
              </a:tabLst>
            </a:pPr>
            <a:r>
              <a:rPr lang="fr-FR" sz="1800" b="1" dirty="0"/>
              <a:t>d’une qualification technique : </a:t>
            </a:r>
          </a:p>
          <a:p>
            <a:pPr marL="361950" indent="0" algn="just">
              <a:buNone/>
              <a:tabLst>
                <a:tab pos="725488" algn="l"/>
              </a:tabLst>
            </a:pPr>
            <a:endParaRPr lang="fr-FR" sz="500" b="1" dirty="0"/>
          </a:p>
          <a:p>
            <a:pPr marL="1169988" lvl="1" indent="-363538" algn="just">
              <a:lnSpc>
                <a:spcPct val="115000"/>
              </a:lnSpc>
              <a:tabLst>
                <a:tab pos="725488" algn="l"/>
              </a:tabLst>
            </a:pPr>
            <a:r>
              <a:rPr lang="fr-FR" sz="1800" dirty="0"/>
              <a:t>degré de faisabilité,</a:t>
            </a:r>
          </a:p>
          <a:p>
            <a:pPr marL="1169988" lvl="1" indent="-363538" algn="just">
              <a:lnSpc>
                <a:spcPct val="115000"/>
              </a:lnSpc>
              <a:tabLst>
                <a:tab pos="725488" algn="l"/>
              </a:tabLst>
            </a:pPr>
            <a:r>
              <a:rPr lang="fr-FR" sz="1800" dirty="0"/>
              <a:t>fiabilité de l’évaluation et du suivi des économies (existence ou non d’un sous-comptage…),</a:t>
            </a:r>
          </a:p>
          <a:p>
            <a:pPr marL="1169988" lvl="1" indent="-363538" algn="just">
              <a:lnSpc>
                <a:spcPct val="115000"/>
              </a:lnSpc>
              <a:tabLst>
                <a:tab pos="725488" algn="l"/>
              </a:tabLst>
            </a:pPr>
            <a:r>
              <a:rPr lang="fr-FR" sz="1800" dirty="0"/>
              <a:t>capacité et délais de mise en œuvre, etc.</a:t>
            </a:r>
          </a:p>
          <a:p>
            <a:pPr marL="806450" lvl="1" indent="0" algn="just">
              <a:buNone/>
              <a:tabLst>
                <a:tab pos="725488" algn="l"/>
              </a:tabLst>
            </a:pPr>
            <a:endParaRPr lang="fr-FR" sz="1800" dirty="0"/>
          </a:p>
        </p:txBody>
      </p:sp>
      <p:sp>
        <p:nvSpPr>
          <p:cNvPr id="6" name="Titre 5"/>
          <p:cNvSpPr>
            <a:spLocks noGrp="1"/>
          </p:cNvSpPr>
          <p:nvPr>
            <p:ph type="title"/>
          </p:nvPr>
        </p:nvSpPr>
        <p:spPr/>
        <p:txBody>
          <a:bodyPr/>
          <a:lstStyle/>
          <a:p>
            <a:pPr marL="536575" indent="-536575" algn="l"/>
            <a:r>
              <a:rPr lang="fr-FR" dirty="0"/>
              <a:t>2. Préparation et lancement</a:t>
            </a:r>
            <a:br>
              <a:rPr lang="fr-FR" dirty="0"/>
            </a:br>
            <a:r>
              <a:rPr lang="fr-FR" sz="3000" dirty="0"/>
              <a:t>B. Volet « actions »</a:t>
            </a:r>
            <a:endParaRPr lang="fr-FR" dirty="0"/>
          </a:p>
        </p:txBody>
      </p:sp>
    </p:spTree>
    <p:extLst>
      <p:ext uri="{BB962C8B-B14F-4D97-AF65-F5344CB8AC3E}">
        <p14:creationId xmlns:p14="http://schemas.microsoft.com/office/powerpoint/2010/main" val="20916940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p:cNvSpPr>
            <a:spLocks noGrp="1"/>
          </p:cNvSpPr>
          <p:nvPr>
            <p:ph idx="1"/>
          </p:nvPr>
        </p:nvSpPr>
        <p:spPr>
          <a:xfrm>
            <a:off x="457200" y="1556792"/>
            <a:ext cx="8229600" cy="4320481"/>
          </a:xfrm>
        </p:spPr>
        <p:txBody>
          <a:bodyPr/>
          <a:lstStyle/>
          <a:p>
            <a:pPr algn="just">
              <a:lnSpc>
                <a:spcPct val="115000"/>
              </a:lnSpc>
              <a:spcAft>
                <a:spcPts val="600"/>
              </a:spcAft>
              <a:tabLst>
                <a:tab pos="-1710690" algn="l"/>
                <a:tab pos="-1350645" algn="l"/>
                <a:tab pos="-1260475" algn="l"/>
              </a:tabLst>
            </a:pPr>
            <a:r>
              <a:rPr lang="fr-FR" sz="1800" b="1" dirty="0">
                <a:ea typeface="Times New Roman" panose="02020603050405020304" pitchFamily="18" charset="0"/>
                <a:cs typeface="Calibri" panose="020F0502020204030204" pitchFamily="34" charset="0"/>
              </a:rPr>
              <a:t>d</a:t>
            </a:r>
            <a:r>
              <a:rPr lang="fr-FR" sz="1800" b="1" dirty="0">
                <a:effectLst/>
                <a:ea typeface="Times New Roman" panose="02020603050405020304" pitchFamily="18" charset="0"/>
                <a:cs typeface="Calibri" panose="020F0502020204030204" pitchFamily="34" charset="0"/>
              </a:rPr>
              <a:t>e critères de nature financière (incontournables, au moins les 1ères années de fonctionnement du fonds) :</a:t>
            </a:r>
            <a:endParaRPr lang="fr-FR" sz="1800" dirty="0">
              <a:effectLst/>
              <a:ea typeface="Times New Roman" panose="02020603050405020304" pitchFamily="18" charset="0"/>
              <a:cs typeface="Calibri" panose="020F0502020204030204" pitchFamily="34" charset="0"/>
            </a:endParaRPr>
          </a:p>
          <a:p>
            <a:pPr lvl="1" algn="just">
              <a:lnSpc>
                <a:spcPct val="115000"/>
              </a:lnSpc>
              <a:tabLst>
                <a:tab pos="-1710690" algn="l"/>
                <a:tab pos="-1350645" algn="l"/>
                <a:tab pos="-1260475" algn="l"/>
              </a:tabLst>
            </a:pPr>
            <a:r>
              <a:rPr lang="fr-FR" sz="1800" dirty="0">
                <a:ea typeface="Times New Roman" panose="02020603050405020304" pitchFamily="18" charset="0"/>
                <a:cs typeface="Calibri" panose="020F0502020204030204" pitchFamily="34" charset="0"/>
              </a:rPr>
              <a:t>coût/volume maximal des actions ;</a:t>
            </a:r>
          </a:p>
          <a:p>
            <a:pPr lvl="1" algn="just">
              <a:lnSpc>
                <a:spcPct val="115000"/>
              </a:lnSpc>
              <a:tabLst>
                <a:tab pos="-1710690" algn="l"/>
                <a:tab pos="-1350645" algn="l"/>
                <a:tab pos="-1260475" algn="l"/>
              </a:tabLst>
            </a:pPr>
            <a:r>
              <a:rPr lang="fr-FR" sz="1800" dirty="0">
                <a:ea typeface="Times New Roman" panose="02020603050405020304" pitchFamily="18" charset="0"/>
                <a:cs typeface="Calibri" panose="020F0502020204030204" pitchFamily="34" charset="0"/>
              </a:rPr>
              <a:t>e</a:t>
            </a:r>
            <a:r>
              <a:rPr lang="fr-FR" sz="1800" dirty="0">
                <a:effectLst/>
                <a:ea typeface="Times New Roman" panose="02020603050405020304" pitchFamily="18" charset="0"/>
                <a:cs typeface="Calibri" panose="020F0502020204030204" pitchFamily="34" charset="0"/>
              </a:rPr>
              <a:t>stimation du </a:t>
            </a:r>
            <a:r>
              <a:rPr lang="fr-FR" sz="1800" u="sng" dirty="0">
                <a:effectLst/>
                <a:ea typeface="Times New Roman" panose="02020603050405020304" pitchFamily="18" charset="0"/>
                <a:cs typeface="Calibri" panose="020F0502020204030204" pitchFamily="34" charset="0"/>
              </a:rPr>
              <a:t>temps de retour brut </a:t>
            </a:r>
            <a:r>
              <a:rPr lang="fr-FR" sz="1800" dirty="0">
                <a:effectLst/>
                <a:ea typeface="Times New Roman" panose="02020603050405020304" pitchFamily="18" charset="0"/>
                <a:cs typeface="Calibri" panose="020F0502020204030204" pitchFamily="34" charset="0"/>
              </a:rPr>
              <a:t>;</a:t>
            </a:r>
          </a:p>
          <a:p>
            <a:pPr lvl="1" algn="just">
              <a:lnSpc>
                <a:spcPct val="115000"/>
              </a:lnSpc>
              <a:tabLst>
                <a:tab pos="-1710690" algn="l"/>
                <a:tab pos="-1350645" algn="l"/>
                <a:tab pos="-1260475" algn="l"/>
              </a:tabLst>
            </a:pPr>
            <a:r>
              <a:rPr lang="fr-FR" sz="1800" dirty="0">
                <a:ea typeface="Times New Roman" panose="02020603050405020304" pitchFamily="18" charset="0"/>
                <a:cs typeface="Calibri" panose="020F0502020204030204" pitchFamily="34" charset="0"/>
              </a:rPr>
              <a:t>n</a:t>
            </a:r>
            <a:r>
              <a:rPr lang="fr-FR" sz="1800" dirty="0">
                <a:effectLst/>
                <a:ea typeface="Times New Roman" panose="02020603050405020304" pitchFamily="18" charset="0"/>
                <a:cs typeface="Calibri" panose="020F0502020204030204" pitchFamily="34" charset="0"/>
              </a:rPr>
              <a:t>iveau de cofinancements attendu ;</a:t>
            </a:r>
          </a:p>
          <a:p>
            <a:pPr lvl="1" algn="just">
              <a:lnSpc>
                <a:spcPct val="115000"/>
              </a:lnSpc>
              <a:tabLst>
                <a:tab pos="-1710690" algn="l"/>
                <a:tab pos="-1350645" algn="l"/>
                <a:tab pos="-1260475" algn="l"/>
              </a:tabLst>
            </a:pPr>
            <a:r>
              <a:rPr lang="fr-FR" sz="1800" dirty="0">
                <a:ea typeface="Times New Roman" panose="02020603050405020304" pitchFamily="18" charset="0"/>
                <a:cs typeface="Calibri" panose="020F0502020204030204" pitchFamily="34" charset="0"/>
              </a:rPr>
              <a:t>effet de levier induit, etc. ?</a:t>
            </a:r>
            <a:endParaRPr lang="fr-FR" sz="1800" dirty="0">
              <a:effectLst/>
              <a:ea typeface="Times New Roman" panose="02020603050405020304" pitchFamily="18" charset="0"/>
              <a:cs typeface="Calibri" panose="020F0502020204030204" pitchFamily="34" charset="0"/>
            </a:endParaRPr>
          </a:p>
          <a:p>
            <a:pPr marL="806450" lvl="1" indent="0" algn="just">
              <a:buNone/>
              <a:tabLst>
                <a:tab pos="725488" algn="l"/>
              </a:tabLst>
            </a:pPr>
            <a:endParaRPr lang="fr-FR" sz="1800" dirty="0"/>
          </a:p>
        </p:txBody>
      </p:sp>
      <p:sp>
        <p:nvSpPr>
          <p:cNvPr id="6" name="Titre 5"/>
          <p:cNvSpPr>
            <a:spLocks noGrp="1"/>
          </p:cNvSpPr>
          <p:nvPr>
            <p:ph type="title"/>
          </p:nvPr>
        </p:nvSpPr>
        <p:spPr/>
        <p:txBody>
          <a:bodyPr/>
          <a:lstStyle/>
          <a:p>
            <a:pPr marL="536575" indent="-536575" algn="l"/>
            <a:r>
              <a:rPr lang="fr-FR" dirty="0"/>
              <a:t>2. Préparation et lancement</a:t>
            </a:r>
            <a:br>
              <a:rPr lang="fr-FR" dirty="0"/>
            </a:br>
            <a:r>
              <a:rPr lang="fr-FR" sz="3000" dirty="0"/>
              <a:t>B. Volet « actions »</a:t>
            </a:r>
            <a:endParaRPr lang="fr-FR" dirty="0"/>
          </a:p>
        </p:txBody>
      </p:sp>
    </p:spTree>
    <p:extLst>
      <p:ext uri="{BB962C8B-B14F-4D97-AF65-F5344CB8AC3E}">
        <p14:creationId xmlns:p14="http://schemas.microsoft.com/office/powerpoint/2010/main" val="42691265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p:cNvSpPr>
            <a:spLocks noGrp="1"/>
          </p:cNvSpPr>
          <p:nvPr>
            <p:ph idx="1"/>
          </p:nvPr>
        </p:nvSpPr>
        <p:spPr>
          <a:xfrm>
            <a:off x="251521" y="1412776"/>
            <a:ext cx="3024336" cy="4320481"/>
          </a:xfrm>
        </p:spPr>
        <p:txBody>
          <a:bodyPr/>
          <a:lstStyle/>
          <a:p>
            <a:pPr marL="173038" lvl="1" indent="0" algn="just">
              <a:buNone/>
              <a:tabLst>
                <a:tab pos="173038" algn="l"/>
              </a:tabLst>
            </a:pPr>
            <a:r>
              <a:rPr lang="fr-FR" sz="1800" b="1" i="1" dirty="0">
                <a:solidFill>
                  <a:srgbClr val="00847D"/>
                </a:solidFill>
              </a:rPr>
              <a:t>Proposition : </a:t>
            </a:r>
            <a:r>
              <a:rPr lang="fr-FR" sz="1800" i="1" dirty="0">
                <a:solidFill>
                  <a:srgbClr val="00847D"/>
                </a:solidFill>
              </a:rPr>
              <a:t>afin de faciliter le processus de sélection des actions, il peut par exemple être envisagé de concevoir des « fiches action », à remplir par les services en vue d’attribuer à chaque projet une « note » sur quelques critères clés (niveau d’impact, intégration au cadre stratégique, pertinence technique, financière…).</a:t>
            </a:r>
            <a:endParaRPr lang="fr-FR" sz="1800" b="1" i="1" dirty="0">
              <a:solidFill>
                <a:srgbClr val="FF0000"/>
              </a:solidFill>
              <a:highlight>
                <a:srgbClr val="FFFF00"/>
              </a:highlight>
            </a:endParaRPr>
          </a:p>
        </p:txBody>
      </p:sp>
      <p:sp>
        <p:nvSpPr>
          <p:cNvPr id="6" name="Titre 5"/>
          <p:cNvSpPr>
            <a:spLocks noGrp="1"/>
          </p:cNvSpPr>
          <p:nvPr>
            <p:ph type="title"/>
          </p:nvPr>
        </p:nvSpPr>
        <p:spPr/>
        <p:txBody>
          <a:bodyPr/>
          <a:lstStyle/>
          <a:p>
            <a:pPr marL="536575" indent="-536575" algn="l"/>
            <a:r>
              <a:rPr lang="fr-FR" dirty="0"/>
              <a:t>2. Préparation et lancement</a:t>
            </a:r>
            <a:br>
              <a:rPr lang="fr-FR" dirty="0"/>
            </a:br>
            <a:r>
              <a:rPr lang="fr-FR" sz="3000" dirty="0"/>
              <a:t>B. Volet « actions »</a:t>
            </a:r>
            <a:endParaRPr lang="fr-FR" dirty="0"/>
          </a:p>
        </p:txBody>
      </p:sp>
      <p:pic>
        <p:nvPicPr>
          <p:cNvPr id="4" name="Image 3">
            <a:extLst>
              <a:ext uri="{FF2B5EF4-FFF2-40B4-BE49-F238E27FC236}">
                <a16:creationId xmlns:a16="http://schemas.microsoft.com/office/drawing/2014/main" id="{4BE71774-CE84-2C4D-43C4-9E036378D73E}"/>
              </a:ext>
            </a:extLst>
          </p:cNvPr>
          <p:cNvPicPr>
            <a:picLocks noChangeAspect="1"/>
          </p:cNvPicPr>
          <p:nvPr/>
        </p:nvPicPr>
        <p:blipFill>
          <a:blip r:embed="rId2"/>
          <a:stretch>
            <a:fillRect/>
          </a:stretch>
        </p:blipFill>
        <p:spPr>
          <a:xfrm>
            <a:off x="3491880" y="1340768"/>
            <a:ext cx="5256584" cy="4448275"/>
          </a:xfrm>
          <a:prstGeom prst="rect">
            <a:avLst/>
          </a:prstGeom>
        </p:spPr>
      </p:pic>
    </p:spTree>
    <p:extLst>
      <p:ext uri="{BB962C8B-B14F-4D97-AF65-F5344CB8AC3E}">
        <p14:creationId xmlns:p14="http://schemas.microsoft.com/office/powerpoint/2010/main" val="136033144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p:cNvSpPr>
            <a:spLocks noGrp="1"/>
          </p:cNvSpPr>
          <p:nvPr>
            <p:ph idx="1"/>
          </p:nvPr>
        </p:nvSpPr>
        <p:spPr>
          <a:xfrm>
            <a:off x="6012160" y="1437817"/>
            <a:ext cx="2880320" cy="2279216"/>
          </a:xfrm>
        </p:spPr>
        <p:txBody>
          <a:bodyPr/>
          <a:lstStyle/>
          <a:p>
            <a:pPr marL="0" lvl="1" indent="0" algn="just">
              <a:buNone/>
              <a:tabLst>
                <a:tab pos="173038" algn="l"/>
              </a:tabLst>
            </a:pPr>
            <a:r>
              <a:rPr lang="fr-FR" sz="1800" i="1" dirty="0">
                <a:solidFill>
                  <a:srgbClr val="00847D"/>
                </a:solidFill>
              </a:rPr>
              <a:t>L’exemple ci-contre, rempli à partir d’un cas fictif de relamping LED, est extrait d’un fichier </a:t>
            </a:r>
            <a:r>
              <a:rPr lang="fr-FR" sz="1800" i="1" dirty="0" err="1">
                <a:solidFill>
                  <a:srgbClr val="00847D"/>
                </a:solidFill>
              </a:rPr>
              <a:t>excel</a:t>
            </a:r>
            <a:r>
              <a:rPr lang="fr-FR" sz="1800" i="1" dirty="0">
                <a:solidFill>
                  <a:srgbClr val="00847D"/>
                </a:solidFill>
              </a:rPr>
              <a:t> qui peut servir de ressource ou d’inspiration pour construire une telle fiche.</a:t>
            </a:r>
            <a:endParaRPr lang="fr-FR" sz="1800" i="1" dirty="0">
              <a:solidFill>
                <a:srgbClr val="FF0000"/>
              </a:solidFill>
              <a:highlight>
                <a:srgbClr val="FFFF00"/>
              </a:highlight>
            </a:endParaRPr>
          </a:p>
        </p:txBody>
      </p:sp>
      <p:sp>
        <p:nvSpPr>
          <p:cNvPr id="6" name="Titre 5"/>
          <p:cNvSpPr>
            <a:spLocks noGrp="1"/>
          </p:cNvSpPr>
          <p:nvPr>
            <p:ph type="title"/>
          </p:nvPr>
        </p:nvSpPr>
        <p:spPr/>
        <p:txBody>
          <a:bodyPr/>
          <a:lstStyle/>
          <a:p>
            <a:pPr marL="536575" indent="-536575" algn="l"/>
            <a:r>
              <a:rPr lang="fr-FR" dirty="0"/>
              <a:t>2. Préparation et lancement</a:t>
            </a:r>
            <a:br>
              <a:rPr lang="fr-FR" dirty="0"/>
            </a:br>
            <a:r>
              <a:rPr lang="fr-FR" sz="3000" dirty="0"/>
              <a:t>B. Volet « actions »</a:t>
            </a:r>
            <a:endParaRPr lang="fr-FR" dirty="0"/>
          </a:p>
        </p:txBody>
      </p:sp>
      <p:pic>
        <p:nvPicPr>
          <p:cNvPr id="2" name="Image 1">
            <a:extLst>
              <a:ext uri="{FF2B5EF4-FFF2-40B4-BE49-F238E27FC236}">
                <a16:creationId xmlns:a16="http://schemas.microsoft.com/office/drawing/2014/main" id="{E13E94B2-A794-5901-091B-5EBABB795928}"/>
              </a:ext>
            </a:extLst>
          </p:cNvPr>
          <p:cNvPicPr>
            <a:picLocks noChangeAspect="1"/>
          </p:cNvPicPr>
          <p:nvPr/>
        </p:nvPicPr>
        <p:blipFill>
          <a:blip r:embed="rId2"/>
          <a:stretch>
            <a:fillRect/>
          </a:stretch>
        </p:blipFill>
        <p:spPr>
          <a:xfrm>
            <a:off x="328000" y="1556792"/>
            <a:ext cx="5468136" cy="3866792"/>
          </a:xfrm>
          <a:prstGeom prst="rect">
            <a:avLst/>
          </a:prstGeom>
        </p:spPr>
      </p:pic>
      <p:sp>
        <p:nvSpPr>
          <p:cNvPr id="3" name="Espace réservé du contenu 5">
            <a:extLst>
              <a:ext uri="{FF2B5EF4-FFF2-40B4-BE49-F238E27FC236}">
                <a16:creationId xmlns:a16="http://schemas.microsoft.com/office/drawing/2014/main" id="{B9F5EA85-FF8D-18B6-1E24-C6CDF74B05A5}"/>
              </a:ext>
            </a:extLst>
          </p:cNvPr>
          <p:cNvSpPr txBox="1">
            <a:spLocks/>
          </p:cNvSpPr>
          <p:nvPr/>
        </p:nvSpPr>
        <p:spPr bwMode="auto">
          <a:xfrm>
            <a:off x="6189777" y="4293096"/>
            <a:ext cx="2497023" cy="624385"/>
          </a:xfrm>
          <a:prstGeom prst="rect">
            <a:avLst/>
          </a:prstGeom>
          <a:solidFill>
            <a:srgbClr val="FFC000"/>
          </a:solidFill>
          <a:ln w="9525">
            <a:noFill/>
            <a:miter lim="800000"/>
            <a:headEnd/>
            <a:tailEnd/>
          </a:ln>
        </p:spPr>
        <p:txBody>
          <a:bodyPr vert="horz" wrap="square" lIns="91440" tIns="45720" rIns="91440" bIns="45720" numCol="1" anchor="ctr" anchorCtr="0" compatLnSpc="1">
            <a:prstTxWarp prst="textNoShape">
              <a:avLst/>
            </a:prstTxWarp>
          </a:bodyPr>
          <a:lstStyle>
            <a:lvl1pPr marL="365125" marR="0" indent="-365125" algn="l" defTabSz="914400" rtl="0" eaLnBrk="1" fontAlgn="base" latinLnBrk="0" hangingPunct="1">
              <a:lnSpc>
                <a:spcPct val="100000"/>
              </a:lnSpc>
              <a:spcBef>
                <a:spcPct val="20000"/>
              </a:spcBef>
              <a:spcAft>
                <a:spcPct val="0"/>
              </a:spcAft>
              <a:buClr>
                <a:schemeClr val="accent4"/>
              </a:buClr>
              <a:buSzPct val="120000"/>
              <a:buFont typeface="Arial" panose="020B0604020202020204" pitchFamily="34" charset="0"/>
              <a:buChar char="•"/>
              <a:tabLst>
                <a:tab pos="538163" algn="l"/>
              </a:tabLst>
              <a:defRPr sz="2000" b="0" i="0" baseline="0">
                <a:solidFill>
                  <a:schemeClr val="tx1"/>
                </a:solidFill>
                <a:latin typeface="+mn-lt"/>
                <a:ea typeface="+mn-ea"/>
                <a:cs typeface="+mn-cs"/>
              </a:defRPr>
            </a:lvl1pPr>
            <a:lvl2pPr marL="809625" indent="-285750" algn="l" rtl="0" eaLnBrk="1" fontAlgn="base" hangingPunct="1">
              <a:spcBef>
                <a:spcPct val="20000"/>
              </a:spcBef>
              <a:spcAft>
                <a:spcPct val="0"/>
              </a:spcAft>
              <a:buClr>
                <a:schemeClr val="accent4"/>
              </a:buClr>
              <a:buSzPct val="80000"/>
              <a:buFont typeface="Courier New" panose="02070309020205020404" pitchFamily="49" charset="0"/>
              <a:buChar char="o"/>
              <a:defRPr sz="2000">
                <a:solidFill>
                  <a:schemeClr val="tx1"/>
                </a:solidFill>
                <a:latin typeface="+mn-lt"/>
              </a:defRPr>
            </a:lvl2pPr>
            <a:lvl3pPr marL="1250950" indent="-228600" algn="l" rtl="0" eaLnBrk="1" fontAlgn="base" hangingPunct="1">
              <a:spcBef>
                <a:spcPct val="20000"/>
              </a:spcBef>
              <a:spcAft>
                <a:spcPct val="0"/>
              </a:spcAft>
              <a:buClr>
                <a:schemeClr val="accent4"/>
              </a:buClr>
              <a:buFont typeface="Wingdings" panose="05000000000000000000" pitchFamily="2" charset="2"/>
              <a:buChar char="§"/>
              <a:defRPr sz="2000" baseline="0">
                <a:solidFill>
                  <a:schemeClr val="tx1"/>
                </a:solidFill>
                <a:latin typeface="+mn-lt"/>
              </a:defRPr>
            </a:lvl3pPr>
            <a:lvl4pPr marL="1600200" indent="-228600" algn="l" rtl="0" eaLnBrk="1" fontAlgn="base" hangingPunct="1">
              <a:spcBef>
                <a:spcPct val="20000"/>
              </a:spcBef>
              <a:spcAft>
                <a:spcPct val="0"/>
              </a:spcAft>
              <a:buClr>
                <a:srgbClr val="00847D"/>
              </a:buClr>
              <a:buChar char="•"/>
              <a:defRPr sz="1600">
                <a:solidFill>
                  <a:schemeClr val="tx1"/>
                </a:solidFill>
                <a:latin typeface="+mn-lt"/>
              </a:defRPr>
            </a:lvl4pPr>
            <a:lvl5pPr marL="2057400" indent="-228600" algn="l" rtl="0" eaLnBrk="1" fontAlgn="base" hangingPunct="1">
              <a:spcBef>
                <a:spcPct val="20000"/>
              </a:spcBef>
              <a:spcAft>
                <a:spcPct val="0"/>
              </a:spcAft>
              <a:buClr>
                <a:srgbClr val="009CDD"/>
              </a:buClr>
              <a:buFont typeface="Wingdings" panose="05000000000000000000" pitchFamily="2" charset="2"/>
              <a:buChar char="ü"/>
              <a:defRPr sz="1500">
                <a:solidFill>
                  <a:schemeClr val="tx1"/>
                </a:solidFill>
                <a:latin typeface="+mn-lt"/>
              </a:defRPr>
            </a:lvl5pPr>
            <a:lvl6pPr marL="25146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9pPr>
          </a:lstStyle>
          <a:p>
            <a:pPr marL="538163" lvl="2" indent="0" algn="just">
              <a:buFont typeface="Wingdings" panose="05000000000000000000" pitchFamily="2" charset="2"/>
              <a:buNone/>
            </a:pPr>
            <a:r>
              <a:rPr lang="fr-FR" sz="1600" i="1" kern="0" dirty="0"/>
              <a:t>Outil 2.1 : exemple de fiche action.</a:t>
            </a:r>
          </a:p>
        </p:txBody>
      </p:sp>
      <p:pic>
        <p:nvPicPr>
          <p:cNvPr id="4" name="Graphique 3" descr="Engrenages contour">
            <a:extLst>
              <a:ext uri="{FF2B5EF4-FFF2-40B4-BE49-F238E27FC236}">
                <a16:creationId xmlns:a16="http://schemas.microsoft.com/office/drawing/2014/main" id="{9FC990F1-D60A-83F5-F8C8-1687612902A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189778" y="4272528"/>
            <a:ext cx="608370" cy="624385"/>
          </a:xfrm>
          <a:prstGeom prst="rect">
            <a:avLst/>
          </a:prstGeom>
        </p:spPr>
      </p:pic>
    </p:spTree>
    <p:extLst>
      <p:ext uri="{BB962C8B-B14F-4D97-AF65-F5344CB8AC3E}">
        <p14:creationId xmlns:p14="http://schemas.microsoft.com/office/powerpoint/2010/main" val="12285420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484784"/>
            <a:ext cx="8229600" cy="4104456"/>
          </a:xfrm>
        </p:spPr>
        <p:txBody>
          <a:bodyPr/>
          <a:lstStyle/>
          <a:p>
            <a:pPr marL="0" indent="0" algn="just">
              <a:buNone/>
            </a:pPr>
            <a:r>
              <a:rPr lang="fr-FR" sz="2400" dirty="0">
                <a:solidFill>
                  <a:schemeClr val="accent2"/>
                </a:solidFill>
              </a:rPr>
              <a:t>« </a:t>
            </a:r>
            <a:r>
              <a:rPr lang="fr-FR" sz="2400" dirty="0" err="1">
                <a:solidFill>
                  <a:schemeClr val="accent2"/>
                </a:solidFill>
              </a:rPr>
              <a:t>Intracting</a:t>
            </a:r>
            <a:r>
              <a:rPr lang="fr-FR" sz="2400" dirty="0">
                <a:solidFill>
                  <a:schemeClr val="accent2"/>
                </a:solidFill>
              </a:rPr>
              <a:t> » …</a:t>
            </a:r>
          </a:p>
          <a:p>
            <a:pPr marL="0" indent="0" algn="just">
              <a:buNone/>
            </a:pPr>
            <a:endParaRPr lang="fr-FR" sz="800" dirty="0">
              <a:solidFill>
                <a:schemeClr val="accent2"/>
              </a:solidFill>
            </a:endParaRPr>
          </a:p>
          <a:p>
            <a:pPr algn="just"/>
            <a:r>
              <a:rPr lang="fr-FR" sz="1800" dirty="0"/>
              <a:t>Dispositif innovant de financement de la rénovation énergétique, né à Stuttgart en Allemagne dans les années 1990</a:t>
            </a:r>
          </a:p>
          <a:p>
            <a:pPr algn="just"/>
            <a:r>
              <a:rPr lang="fr-FR" sz="1800" dirty="0"/>
              <a:t>Principe : générer une </a:t>
            </a:r>
            <a:r>
              <a:rPr lang="fr-FR" sz="1800" b="1" dirty="0"/>
              <a:t>« boucle vertueuse » </a:t>
            </a:r>
            <a:r>
              <a:rPr lang="fr-FR" sz="1800" dirty="0"/>
              <a:t>-&gt; les économies d’énergie sont réinvesties dans des travaux… d’économie d’énergie</a:t>
            </a:r>
          </a:p>
          <a:p>
            <a:pPr algn="just"/>
            <a:r>
              <a:rPr lang="fr-FR" sz="1800" dirty="0"/>
              <a:t>Néologisme traduisant la </a:t>
            </a:r>
            <a:r>
              <a:rPr lang="fr-FR" sz="1800" b="1" dirty="0"/>
              <a:t>notion de « contrat interne » </a:t>
            </a:r>
            <a:r>
              <a:rPr lang="fr-FR" sz="1800" dirty="0"/>
              <a:t>entre les différents services mobilisés au sein de la collectivité</a:t>
            </a:r>
          </a:p>
          <a:p>
            <a:pPr marL="0" indent="0" algn="just">
              <a:buNone/>
            </a:pPr>
            <a:endParaRPr lang="fr-FR" sz="1200" dirty="0"/>
          </a:p>
          <a:p>
            <a:pPr marL="0" indent="0" algn="just">
              <a:buNone/>
            </a:pPr>
            <a:r>
              <a:rPr lang="fr-FR" sz="2400" dirty="0">
                <a:solidFill>
                  <a:schemeClr val="accent2"/>
                </a:solidFill>
              </a:rPr>
              <a:t>… sur fonds propres</a:t>
            </a:r>
          </a:p>
          <a:p>
            <a:pPr marL="0" indent="0" algn="just">
              <a:buNone/>
            </a:pPr>
            <a:endParaRPr lang="fr-FR" sz="800" dirty="0">
              <a:solidFill>
                <a:schemeClr val="accent2"/>
              </a:solidFill>
            </a:endParaRPr>
          </a:p>
          <a:p>
            <a:pPr algn="just"/>
            <a:r>
              <a:rPr lang="fr-FR" sz="1800" dirty="0"/>
              <a:t>Volet du dispositif réalisé en </a:t>
            </a:r>
            <a:r>
              <a:rPr lang="fr-FR" sz="1800" b="1" dirty="0"/>
              <a:t>autofinancement</a:t>
            </a:r>
            <a:r>
              <a:rPr lang="fr-FR" sz="1800" dirty="0"/>
              <a:t>, donc indépendamment du recours à l’emprunt…</a:t>
            </a:r>
          </a:p>
          <a:p>
            <a:pPr algn="just"/>
            <a:r>
              <a:rPr lang="fr-FR" sz="1800" dirty="0"/>
              <a:t>… ce qui n’exclut pas, bien sûr, une complémentarité avec le financement bancaire (cf. offre de la Banque des Territoires)</a:t>
            </a:r>
          </a:p>
          <a:p>
            <a:pPr algn="just"/>
            <a:endParaRPr lang="fr-FR" sz="1800" dirty="0">
              <a:highlight>
                <a:srgbClr val="FFFF00"/>
              </a:highlight>
            </a:endParaRPr>
          </a:p>
          <a:p>
            <a:pPr marL="0" indent="0" algn="just">
              <a:buNone/>
            </a:pPr>
            <a:endParaRPr lang="fr-FR" dirty="0"/>
          </a:p>
        </p:txBody>
      </p:sp>
      <p:sp>
        <p:nvSpPr>
          <p:cNvPr id="3" name="Titre 2"/>
          <p:cNvSpPr>
            <a:spLocks noGrp="1"/>
          </p:cNvSpPr>
          <p:nvPr>
            <p:ph type="title"/>
          </p:nvPr>
        </p:nvSpPr>
        <p:spPr/>
        <p:txBody>
          <a:bodyPr/>
          <a:lstStyle/>
          <a:p>
            <a:pPr algn="l"/>
            <a:r>
              <a:rPr lang="fr-FR" dirty="0"/>
              <a:t>Introduction et philosophie</a:t>
            </a:r>
            <a:br>
              <a:rPr lang="fr-FR" dirty="0"/>
            </a:br>
            <a:r>
              <a:rPr lang="fr-FR" sz="3000" dirty="0"/>
              <a:t>Définitions</a:t>
            </a:r>
          </a:p>
        </p:txBody>
      </p:sp>
    </p:spTree>
    <p:extLst>
      <p:ext uri="{BB962C8B-B14F-4D97-AF65-F5344CB8AC3E}">
        <p14:creationId xmlns:p14="http://schemas.microsoft.com/office/powerpoint/2010/main" val="5532554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p:cNvSpPr>
            <a:spLocks noGrp="1"/>
          </p:cNvSpPr>
          <p:nvPr>
            <p:ph idx="1"/>
          </p:nvPr>
        </p:nvSpPr>
        <p:spPr>
          <a:xfrm>
            <a:off x="457200" y="1628800"/>
            <a:ext cx="8229600" cy="4320481"/>
          </a:xfrm>
        </p:spPr>
        <p:txBody>
          <a:bodyPr/>
          <a:lstStyle/>
          <a:p>
            <a:pPr>
              <a:buFontTx/>
              <a:buChar char="-"/>
            </a:pPr>
            <a:r>
              <a:rPr lang="fr-FR" sz="2400" b="1" dirty="0">
                <a:solidFill>
                  <a:schemeClr val="tx2"/>
                </a:solidFill>
              </a:rPr>
              <a:t>L’amorçage du fonds</a:t>
            </a:r>
          </a:p>
          <a:p>
            <a:pPr marL="0" indent="0">
              <a:buNone/>
            </a:pPr>
            <a:endParaRPr lang="fr-FR" sz="800" b="1" dirty="0">
              <a:solidFill>
                <a:schemeClr val="tx2"/>
              </a:solidFill>
            </a:endParaRPr>
          </a:p>
          <a:p>
            <a:pPr marL="361950" indent="0" algn="just">
              <a:buNone/>
            </a:pPr>
            <a:r>
              <a:rPr lang="fr-FR" sz="1700" dirty="0"/>
              <a:t>Enjeu : identifier une ou plusieurs sources de financement destinée(s) à </a:t>
            </a:r>
            <a:r>
              <a:rPr lang="fr-FR" sz="1700" b="1" dirty="0"/>
              <a:t>alimenter le fonds les premières années </a:t>
            </a:r>
            <a:r>
              <a:rPr lang="fr-FR" sz="1700" dirty="0"/>
              <a:t>(en fait : le temps de la montée en puissance des économies d’énergie) …</a:t>
            </a:r>
          </a:p>
        </p:txBody>
      </p:sp>
      <p:sp>
        <p:nvSpPr>
          <p:cNvPr id="6" name="Titre 5"/>
          <p:cNvSpPr>
            <a:spLocks noGrp="1"/>
          </p:cNvSpPr>
          <p:nvPr>
            <p:ph type="title"/>
          </p:nvPr>
        </p:nvSpPr>
        <p:spPr/>
        <p:txBody>
          <a:bodyPr/>
          <a:lstStyle/>
          <a:p>
            <a:pPr marL="536575" indent="-536575" algn="l"/>
            <a:r>
              <a:rPr lang="fr-FR" dirty="0"/>
              <a:t>2. Préparation et lancement</a:t>
            </a:r>
            <a:br>
              <a:rPr lang="fr-FR" dirty="0"/>
            </a:br>
            <a:r>
              <a:rPr lang="fr-FR" sz="3000" dirty="0"/>
              <a:t>C. Volet « ressources »</a:t>
            </a:r>
            <a:endParaRPr lang="fr-FR" dirty="0"/>
          </a:p>
        </p:txBody>
      </p:sp>
      <p:pic>
        <p:nvPicPr>
          <p:cNvPr id="2" name="Image 1">
            <a:extLst>
              <a:ext uri="{FF2B5EF4-FFF2-40B4-BE49-F238E27FC236}">
                <a16:creationId xmlns:a16="http://schemas.microsoft.com/office/drawing/2014/main" id="{A9EA4172-A018-15DB-FF18-6672281A33C5}"/>
              </a:ext>
            </a:extLst>
          </p:cNvPr>
          <p:cNvPicPr>
            <a:picLocks noChangeAspect="1"/>
          </p:cNvPicPr>
          <p:nvPr/>
        </p:nvPicPr>
        <p:blipFill>
          <a:blip r:embed="rId2"/>
          <a:stretch>
            <a:fillRect/>
          </a:stretch>
        </p:blipFill>
        <p:spPr>
          <a:xfrm>
            <a:off x="3246744" y="3284984"/>
            <a:ext cx="5897255" cy="2664296"/>
          </a:xfrm>
          <a:prstGeom prst="rect">
            <a:avLst/>
          </a:prstGeom>
        </p:spPr>
      </p:pic>
      <p:sp>
        <p:nvSpPr>
          <p:cNvPr id="3" name="Espace réservé du contenu 6">
            <a:extLst>
              <a:ext uri="{FF2B5EF4-FFF2-40B4-BE49-F238E27FC236}">
                <a16:creationId xmlns:a16="http://schemas.microsoft.com/office/drawing/2014/main" id="{15B632B7-53F9-EAA3-44AF-BFA1EBB41A53}"/>
              </a:ext>
            </a:extLst>
          </p:cNvPr>
          <p:cNvSpPr txBox="1">
            <a:spLocks/>
          </p:cNvSpPr>
          <p:nvPr/>
        </p:nvSpPr>
        <p:spPr bwMode="auto">
          <a:xfrm>
            <a:off x="485334" y="3140968"/>
            <a:ext cx="3170312" cy="23029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65125" marR="0" indent="-365125" algn="l" defTabSz="914400" rtl="0" eaLnBrk="1" fontAlgn="base" latinLnBrk="0" hangingPunct="1">
              <a:lnSpc>
                <a:spcPct val="100000"/>
              </a:lnSpc>
              <a:spcBef>
                <a:spcPct val="20000"/>
              </a:spcBef>
              <a:spcAft>
                <a:spcPct val="0"/>
              </a:spcAft>
              <a:buClr>
                <a:schemeClr val="tx2"/>
              </a:buClr>
              <a:buSzPct val="120000"/>
              <a:buFont typeface="Arial" panose="020B0604020202020204" pitchFamily="34" charset="0"/>
              <a:buChar char="•"/>
              <a:tabLst>
                <a:tab pos="538163" algn="l"/>
              </a:tabLst>
              <a:defRPr sz="2000" b="0" i="0" baseline="0">
                <a:solidFill>
                  <a:schemeClr val="tx1"/>
                </a:solidFill>
                <a:latin typeface="+mn-lt"/>
                <a:ea typeface="+mn-ea"/>
                <a:cs typeface="+mn-cs"/>
              </a:defRPr>
            </a:lvl1pPr>
            <a:lvl2pPr marL="809625" indent="-285750" algn="l" rtl="0" eaLnBrk="1" fontAlgn="base" hangingPunct="1">
              <a:spcBef>
                <a:spcPct val="20000"/>
              </a:spcBef>
              <a:spcAft>
                <a:spcPct val="0"/>
              </a:spcAft>
              <a:buClr>
                <a:schemeClr val="tx2"/>
              </a:buClr>
              <a:buSzPct val="80000"/>
              <a:buFont typeface="Courier New" panose="02070309020205020404" pitchFamily="49" charset="0"/>
              <a:buChar char="o"/>
              <a:defRPr sz="2000">
                <a:solidFill>
                  <a:schemeClr val="tx1"/>
                </a:solidFill>
                <a:latin typeface="+mn-lt"/>
              </a:defRPr>
            </a:lvl2pPr>
            <a:lvl3pPr marL="1250950" indent="-228600" algn="l" rtl="0" eaLnBrk="1" fontAlgn="base" hangingPunct="1">
              <a:spcBef>
                <a:spcPct val="20000"/>
              </a:spcBef>
              <a:spcAft>
                <a:spcPct val="0"/>
              </a:spcAft>
              <a:buClr>
                <a:schemeClr val="tx2"/>
              </a:buClr>
              <a:buFont typeface="Wingdings" panose="05000000000000000000" pitchFamily="2" charset="2"/>
              <a:buChar char="§"/>
              <a:defRPr sz="2000" baseline="0">
                <a:solidFill>
                  <a:schemeClr val="tx1"/>
                </a:solidFill>
                <a:latin typeface="+mn-lt"/>
              </a:defRPr>
            </a:lvl3pPr>
            <a:lvl4pPr marL="1600200" indent="-228600" algn="l" rtl="0" eaLnBrk="1" fontAlgn="base" hangingPunct="1">
              <a:spcBef>
                <a:spcPct val="20000"/>
              </a:spcBef>
              <a:spcAft>
                <a:spcPct val="0"/>
              </a:spcAft>
              <a:buClr>
                <a:srgbClr val="00847D"/>
              </a:buClr>
              <a:buChar char="•"/>
              <a:defRPr sz="1600">
                <a:solidFill>
                  <a:schemeClr val="tx1"/>
                </a:solidFill>
                <a:latin typeface="+mn-lt"/>
              </a:defRPr>
            </a:lvl4pPr>
            <a:lvl5pPr marL="2057400" indent="-228600" algn="l" rtl="0" eaLnBrk="1" fontAlgn="base" hangingPunct="1">
              <a:spcBef>
                <a:spcPct val="20000"/>
              </a:spcBef>
              <a:spcAft>
                <a:spcPct val="0"/>
              </a:spcAft>
              <a:buClr>
                <a:srgbClr val="009CDD"/>
              </a:buClr>
              <a:buFont typeface="Wingdings" panose="05000000000000000000" pitchFamily="2" charset="2"/>
              <a:buChar char="ü"/>
              <a:defRPr sz="1500">
                <a:solidFill>
                  <a:schemeClr val="tx1"/>
                </a:solidFill>
                <a:latin typeface="+mn-lt"/>
              </a:defRPr>
            </a:lvl5pPr>
            <a:lvl6pPr marL="25146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9pPr>
          </a:lstStyle>
          <a:p>
            <a:pPr marL="361950" indent="0" algn="just">
              <a:buFont typeface="Arial" panose="020B0604020202020204" pitchFamily="34" charset="0"/>
              <a:buNone/>
            </a:pPr>
            <a:endParaRPr lang="fr-FR" sz="800" kern="0" dirty="0"/>
          </a:p>
          <a:p>
            <a:pPr marL="361950" indent="0" algn="just">
              <a:buFont typeface="Arial" panose="020B0604020202020204" pitchFamily="34" charset="0"/>
              <a:buNone/>
            </a:pPr>
            <a:r>
              <a:rPr lang="fr-FR" sz="1700" kern="0" dirty="0"/>
              <a:t>… </a:t>
            </a:r>
            <a:r>
              <a:rPr lang="fr-FR" sz="1700" b="1" kern="0" dirty="0"/>
              <a:t>sinon : effet de levier limité et non démonstratif </a:t>
            </a:r>
            <a:r>
              <a:rPr lang="fr-FR" sz="1700" kern="0" dirty="0"/>
              <a:t>(= les économies générées les 1ères années sont insuffisantes pour initier un cycle d’investissement qui soit auto-financé à court/moyen terme).</a:t>
            </a:r>
          </a:p>
        </p:txBody>
      </p:sp>
    </p:spTree>
    <p:extLst>
      <p:ext uri="{BB962C8B-B14F-4D97-AF65-F5344CB8AC3E}">
        <p14:creationId xmlns:p14="http://schemas.microsoft.com/office/powerpoint/2010/main" val="3875148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p:cNvSpPr>
            <a:spLocks noGrp="1"/>
          </p:cNvSpPr>
          <p:nvPr>
            <p:ph idx="1"/>
          </p:nvPr>
        </p:nvSpPr>
        <p:spPr>
          <a:xfrm>
            <a:off x="457200" y="1628800"/>
            <a:ext cx="8229600" cy="4320481"/>
          </a:xfrm>
        </p:spPr>
        <p:txBody>
          <a:bodyPr/>
          <a:lstStyle/>
          <a:p>
            <a:pPr marL="361950" indent="0">
              <a:buNone/>
            </a:pPr>
            <a:r>
              <a:rPr lang="fr-FR" dirty="0"/>
              <a:t>Plusieurs </a:t>
            </a:r>
            <a:r>
              <a:rPr lang="fr-FR" b="1" dirty="0"/>
              <a:t>sources de financement envisageables </a:t>
            </a:r>
            <a:r>
              <a:rPr lang="fr-FR" dirty="0"/>
              <a:t>(non exclusives les unes des autres) :</a:t>
            </a:r>
          </a:p>
          <a:p>
            <a:pPr marL="361950" indent="0">
              <a:buNone/>
            </a:pPr>
            <a:endParaRPr lang="fr-FR" sz="1000" dirty="0"/>
          </a:p>
          <a:p>
            <a:pPr marL="630238" lvl="1" indent="-268288" algn="just"/>
            <a:r>
              <a:rPr lang="fr-FR" sz="1800" dirty="0"/>
              <a:t>Affectation d’une part d’autofinancement</a:t>
            </a:r>
          </a:p>
          <a:p>
            <a:pPr marL="1071563" lvl="2" indent="-268288" algn="just"/>
            <a:r>
              <a:rPr lang="fr-FR" sz="1600" i="1" dirty="0"/>
              <a:t>par exemple : économies d’énergie engrangées via un plan de sobriété passé, recettes de CEE (si suffisamment récurrentes)</a:t>
            </a:r>
          </a:p>
          <a:p>
            <a:pPr marL="630238" lvl="1" indent="-268288" algn="just"/>
            <a:r>
              <a:rPr lang="fr-FR" sz="1800" dirty="0"/>
              <a:t>« Fléchage » de certains produits exceptionnels</a:t>
            </a:r>
          </a:p>
          <a:p>
            <a:pPr marL="1071563" lvl="2" indent="-268288" algn="just"/>
            <a:r>
              <a:rPr lang="fr-FR" sz="1600" i="1" dirty="0"/>
              <a:t>par exemple : produits de cessions de certains bâtiments, dans le cadre d’un plan de gestion du patrimoine de la collectivité</a:t>
            </a:r>
          </a:p>
          <a:p>
            <a:pPr marL="630238" lvl="1" indent="-268288" algn="just"/>
            <a:r>
              <a:rPr lang="fr-FR" sz="1800" dirty="0"/>
              <a:t>Affectation d’une quote-part des réserves budgétaires</a:t>
            </a:r>
          </a:p>
          <a:p>
            <a:pPr marL="1071563" lvl="2" indent="-268288" algn="just"/>
            <a:r>
              <a:rPr lang="fr-FR" sz="1600" i="1" dirty="0">
                <a:latin typeface="Arial" panose="020B0604020202020204" pitchFamily="34" charset="0"/>
                <a:ea typeface="Times New Roman" panose="02020603050405020304" pitchFamily="18" charset="0"/>
                <a:cs typeface="Times New Roman" panose="02020603050405020304" pitchFamily="18" charset="0"/>
              </a:rPr>
              <a:t>c</a:t>
            </a:r>
            <a:r>
              <a:rPr lang="fr-FR" sz="1600" i="1" dirty="0">
                <a:effectLst/>
                <a:latin typeface="Arial" panose="020B0604020202020204" pitchFamily="34" charset="0"/>
                <a:ea typeface="Times New Roman" panose="02020603050405020304" pitchFamily="18" charset="0"/>
                <a:cs typeface="Times New Roman" panose="02020603050405020304" pitchFamily="18" charset="0"/>
              </a:rPr>
              <a:t>oncrètement : consommation d’une partie du fonds de roulement, qui serait jugée disponible pour l’investissement</a:t>
            </a:r>
            <a:endParaRPr lang="fr-FR" sz="1600" i="1" dirty="0"/>
          </a:p>
          <a:p>
            <a:pPr marL="630238" lvl="1" indent="-268288" algn="just"/>
            <a:r>
              <a:rPr lang="fr-FR" sz="1800" dirty="0"/>
              <a:t>Recours à l’emprunt</a:t>
            </a:r>
          </a:p>
        </p:txBody>
      </p:sp>
      <p:sp>
        <p:nvSpPr>
          <p:cNvPr id="6" name="Titre 5"/>
          <p:cNvSpPr>
            <a:spLocks noGrp="1"/>
          </p:cNvSpPr>
          <p:nvPr>
            <p:ph type="title"/>
          </p:nvPr>
        </p:nvSpPr>
        <p:spPr/>
        <p:txBody>
          <a:bodyPr/>
          <a:lstStyle/>
          <a:p>
            <a:pPr marL="536575" indent="-536575" algn="l"/>
            <a:r>
              <a:rPr lang="fr-FR" dirty="0"/>
              <a:t>2. Préparation et lancement</a:t>
            </a:r>
            <a:br>
              <a:rPr lang="fr-FR" dirty="0"/>
            </a:br>
            <a:r>
              <a:rPr lang="fr-FR" sz="3000" dirty="0"/>
              <a:t>C. Volet « ressources »</a:t>
            </a:r>
            <a:endParaRPr lang="fr-FR" dirty="0"/>
          </a:p>
        </p:txBody>
      </p:sp>
    </p:spTree>
    <p:extLst>
      <p:ext uri="{BB962C8B-B14F-4D97-AF65-F5344CB8AC3E}">
        <p14:creationId xmlns:p14="http://schemas.microsoft.com/office/powerpoint/2010/main" val="127655367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p:cNvSpPr>
            <a:spLocks noGrp="1"/>
          </p:cNvSpPr>
          <p:nvPr>
            <p:ph idx="1"/>
          </p:nvPr>
        </p:nvSpPr>
        <p:spPr>
          <a:xfrm>
            <a:off x="457200" y="1484784"/>
            <a:ext cx="8229600" cy="4392489"/>
          </a:xfrm>
        </p:spPr>
        <p:txBody>
          <a:bodyPr/>
          <a:lstStyle/>
          <a:p>
            <a:pPr>
              <a:buFontTx/>
              <a:buChar char="-"/>
            </a:pPr>
            <a:r>
              <a:rPr lang="fr-FR" sz="2400" b="1" dirty="0">
                <a:solidFill>
                  <a:schemeClr val="tx2"/>
                </a:solidFill>
              </a:rPr>
              <a:t>Les ressources du fonds en régime de croisière</a:t>
            </a:r>
            <a:endParaRPr lang="fr-FR" sz="800" b="1" dirty="0">
              <a:solidFill>
                <a:schemeClr val="tx2"/>
              </a:solidFill>
            </a:endParaRPr>
          </a:p>
          <a:p>
            <a:endParaRPr lang="fr-FR" sz="800" b="1" dirty="0"/>
          </a:p>
          <a:p>
            <a:pPr marL="725488" algn="just"/>
            <a:r>
              <a:rPr lang="fr-FR" b="1" dirty="0"/>
              <a:t>Principe de l’</a:t>
            </a:r>
            <a:r>
              <a:rPr lang="fr-FR" b="1" dirty="0" err="1"/>
              <a:t>intracting</a:t>
            </a:r>
            <a:r>
              <a:rPr lang="fr-FR" b="1" dirty="0"/>
              <a:t> sur fonds propres = réinvestir les économies d’énergie générées. </a:t>
            </a:r>
            <a:r>
              <a:rPr lang="fr-FR" dirty="0"/>
              <a:t>Arbitrages à réaliser : </a:t>
            </a:r>
            <a:endParaRPr lang="fr-FR" sz="600" dirty="0"/>
          </a:p>
          <a:p>
            <a:pPr marL="982663" lvl="2" algn="just">
              <a:spcBef>
                <a:spcPts val="600"/>
              </a:spcBef>
            </a:pPr>
            <a:r>
              <a:rPr lang="fr-FR" sz="1800" i="1" u="sng" dirty="0"/>
              <a:t>mode de calcul des économies </a:t>
            </a:r>
            <a:r>
              <a:rPr lang="fr-FR" sz="1800" i="1" dirty="0"/>
              <a:t>= année de référence, consos réelles vs calculées, actualisation des prix de l’énergie, … ?</a:t>
            </a:r>
          </a:p>
          <a:p>
            <a:pPr marL="982663" lvl="2" algn="just"/>
            <a:r>
              <a:rPr lang="fr-FR" sz="1800" i="1" u="sng" dirty="0"/>
              <a:t>durée pendant laquelle les économies sont affectées au fonds </a:t>
            </a:r>
            <a:r>
              <a:rPr lang="fr-FR" sz="1800" i="1" dirty="0"/>
              <a:t>= temps de retour, durée fixe, … ?</a:t>
            </a:r>
          </a:p>
          <a:p>
            <a:pPr marL="722313" lvl="2" indent="0" algn="just">
              <a:spcBef>
                <a:spcPts val="600"/>
              </a:spcBef>
              <a:buNone/>
            </a:pPr>
            <a:r>
              <a:rPr lang="fr-FR" sz="1800" dirty="0"/>
              <a:t>=&gt;</a:t>
            </a:r>
            <a:r>
              <a:rPr lang="fr-FR" sz="1800" b="1" dirty="0"/>
              <a:t> Enjeux </a:t>
            </a:r>
            <a:r>
              <a:rPr lang="fr-FR" sz="1800" dirty="0"/>
              <a:t>: rester au plus près des économies effectivement générées / éviter le risque de déconnexion entre actions et économies / etc.</a:t>
            </a:r>
          </a:p>
          <a:p>
            <a:pPr marL="174625" lvl="2" indent="-39688" algn="just">
              <a:buNone/>
              <a:tabLst>
                <a:tab pos="725488" algn="l"/>
              </a:tabLst>
            </a:pPr>
            <a:endParaRPr lang="fr-FR" sz="1000" b="1" i="1" dirty="0">
              <a:solidFill>
                <a:srgbClr val="00847D"/>
              </a:solidFill>
            </a:endParaRPr>
          </a:p>
          <a:p>
            <a:pPr marL="182563" lvl="2" indent="0" algn="just">
              <a:buNone/>
              <a:tabLst>
                <a:tab pos="725488" algn="l"/>
              </a:tabLst>
            </a:pPr>
            <a:r>
              <a:rPr lang="fr-FR" sz="1800" b="1" i="1" dirty="0">
                <a:solidFill>
                  <a:srgbClr val="00847D"/>
                </a:solidFill>
              </a:rPr>
              <a:t>Retour d’expérience </a:t>
            </a:r>
            <a:r>
              <a:rPr lang="fr-FR" sz="1600" i="1" dirty="0">
                <a:solidFill>
                  <a:srgbClr val="00847D"/>
                </a:solidFill>
              </a:rPr>
              <a:t>: le système d’évaluation et de suivi des économies d’énergie devra être adapté aux moyens disponibles au sein de la collectivité, et à l’ampleur des enjeux financiers en cause. Il faudra rechercher la simplicité et la facilité de mise en œuvre, sous peine de générer une complexité source de potentiels surcoûts … </a:t>
            </a:r>
            <a:endParaRPr lang="fr-FR" sz="2400" b="1" dirty="0">
              <a:solidFill>
                <a:schemeClr val="tx2"/>
              </a:solidFill>
            </a:endParaRPr>
          </a:p>
        </p:txBody>
      </p:sp>
      <p:sp>
        <p:nvSpPr>
          <p:cNvPr id="6" name="Titre 5"/>
          <p:cNvSpPr>
            <a:spLocks noGrp="1"/>
          </p:cNvSpPr>
          <p:nvPr>
            <p:ph type="title"/>
          </p:nvPr>
        </p:nvSpPr>
        <p:spPr/>
        <p:txBody>
          <a:bodyPr/>
          <a:lstStyle/>
          <a:p>
            <a:pPr marL="536575" indent="-536575" algn="l"/>
            <a:r>
              <a:rPr lang="fr-FR" dirty="0"/>
              <a:t>2. Préparation et lancement</a:t>
            </a:r>
            <a:br>
              <a:rPr lang="fr-FR" dirty="0"/>
            </a:br>
            <a:r>
              <a:rPr lang="fr-FR" sz="3000" dirty="0"/>
              <a:t>C. Volet « ressources »</a:t>
            </a:r>
            <a:endParaRPr lang="fr-FR" dirty="0"/>
          </a:p>
        </p:txBody>
      </p:sp>
    </p:spTree>
    <p:extLst>
      <p:ext uri="{BB962C8B-B14F-4D97-AF65-F5344CB8AC3E}">
        <p14:creationId xmlns:p14="http://schemas.microsoft.com/office/powerpoint/2010/main" val="176004512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p:cNvSpPr>
            <a:spLocks noGrp="1"/>
          </p:cNvSpPr>
          <p:nvPr>
            <p:ph idx="1"/>
          </p:nvPr>
        </p:nvSpPr>
        <p:spPr>
          <a:xfrm>
            <a:off x="457200" y="1628800"/>
            <a:ext cx="8229600" cy="4320481"/>
          </a:xfrm>
        </p:spPr>
        <p:txBody>
          <a:bodyPr/>
          <a:lstStyle/>
          <a:p>
            <a:r>
              <a:rPr lang="fr-FR" b="1" dirty="0"/>
              <a:t>Autres pistes :</a:t>
            </a:r>
          </a:p>
          <a:p>
            <a:pPr marL="0" indent="0">
              <a:buNone/>
            </a:pPr>
            <a:endParaRPr lang="fr-FR" sz="1000" dirty="0"/>
          </a:p>
          <a:p>
            <a:pPr lvl="1"/>
            <a:r>
              <a:rPr lang="fr-FR" dirty="0"/>
              <a:t>recette de fonctionnement récurrente « affectée » : ex. accise sur l’électricité, ventes d’électricité ENR</a:t>
            </a:r>
          </a:p>
          <a:p>
            <a:pPr lvl="2"/>
            <a:r>
              <a:rPr lang="fr-FR" sz="1800" i="1" dirty="0">
                <a:solidFill>
                  <a:srgbClr val="00B050"/>
                </a:solidFill>
              </a:rPr>
              <a:t>avantage : autorise un effet de levier sur l’emprunt</a:t>
            </a:r>
          </a:p>
          <a:p>
            <a:pPr lvl="2"/>
            <a:r>
              <a:rPr lang="fr-FR" sz="1800" i="1" dirty="0">
                <a:solidFill>
                  <a:srgbClr val="C00000"/>
                </a:solidFill>
              </a:rPr>
              <a:t>inconvénient : grève d’autant le budget général annuel</a:t>
            </a:r>
          </a:p>
          <a:p>
            <a:pPr marL="1022350" lvl="2" indent="0">
              <a:buNone/>
            </a:pPr>
            <a:endParaRPr lang="fr-FR" sz="1000" i="1" dirty="0">
              <a:solidFill>
                <a:srgbClr val="C00000"/>
              </a:solidFill>
            </a:endParaRPr>
          </a:p>
          <a:p>
            <a:pPr lvl="1"/>
            <a:r>
              <a:rPr lang="fr-FR" dirty="0"/>
              <a:t>recettes « annexes » générées par l’investissement : ex. subventions, FCTVA, CEE…</a:t>
            </a:r>
          </a:p>
          <a:p>
            <a:pPr lvl="2"/>
            <a:r>
              <a:rPr lang="fr-FR" sz="1800" i="1" dirty="0">
                <a:solidFill>
                  <a:srgbClr val="00B050"/>
                </a:solidFill>
              </a:rPr>
              <a:t>avantage : lien évident avec l’investissement mené</a:t>
            </a:r>
          </a:p>
          <a:p>
            <a:pPr lvl="2"/>
            <a:r>
              <a:rPr lang="fr-FR" sz="1800" i="1" dirty="0">
                <a:solidFill>
                  <a:srgbClr val="C00000"/>
                </a:solidFill>
              </a:rPr>
              <a:t>inconvénient : ressources par nature ponctuelles / implique de bien afficher la dépense en « brut » pour ne pas compter 2 fois la recette</a:t>
            </a:r>
          </a:p>
          <a:p>
            <a:pPr marL="0" indent="0">
              <a:buNone/>
            </a:pPr>
            <a:endParaRPr lang="fr-FR" sz="2400" b="1" dirty="0">
              <a:solidFill>
                <a:schemeClr val="tx2"/>
              </a:solidFill>
            </a:endParaRPr>
          </a:p>
        </p:txBody>
      </p:sp>
      <p:sp>
        <p:nvSpPr>
          <p:cNvPr id="6" name="Titre 5"/>
          <p:cNvSpPr>
            <a:spLocks noGrp="1"/>
          </p:cNvSpPr>
          <p:nvPr>
            <p:ph type="title"/>
          </p:nvPr>
        </p:nvSpPr>
        <p:spPr/>
        <p:txBody>
          <a:bodyPr/>
          <a:lstStyle/>
          <a:p>
            <a:pPr marL="536575" indent="-536575" algn="l"/>
            <a:r>
              <a:rPr lang="fr-FR" dirty="0"/>
              <a:t>2. Préparation et lancement</a:t>
            </a:r>
            <a:br>
              <a:rPr lang="fr-FR" dirty="0"/>
            </a:br>
            <a:r>
              <a:rPr lang="fr-FR" sz="3000" dirty="0"/>
              <a:t>C. Volet « ressources »</a:t>
            </a:r>
            <a:endParaRPr lang="fr-FR" dirty="0"/>
          </a:p>
        </p:txBody>
      </p:sp>
    </p:spTree>
    <p:extLst>
      <p:ext uri="{BB962C8B-B14F-4D97-AF65-F5344CB8AC3E}">
        <p14:creationId xmlns:p14="http://schemas.microsoft.com/office/powerpoint/2010/main" val="91433545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p:cNvSpPr>
            <a:spLocks noGrp="1"/>
          </p:cNvSpPr>
          <p:nvPr>
            <p:ph idx="1"/>
          </p:nvPr>
        </p:nvSpPr>
        <p:spPr>
          <a:xfrm>
            <a:off x="457200" y="1556792"/>
            <a:ext cx="8229600" cy="4320481"/>
          </a:xfrm>
        </p:spPr>
        <p:txBody>
          <a:bodyPr/>
          <a:lstStyle/>
          <a:p>
            <a:pPr lvl="1" algn="just"/>
            <a:r>
              <a:rPr lang="fr-FR" dirty="0"/>
              <a:t>définition d’une règle d’affectation de certaines ressources exceptionnelles : ex. cessions, trop-perçus de dépenses énergétiques</a:t>
            </a:r>
          </a:p>
          <a:p>
            <a:pPr lvl="2" algn="just"/>
            <a:r>
              <a:rPr lang="fr-FR" sz="1800" i="1" dirty="0">
                <a:solidFill>
                  <a:srgbClr val="00B050"/>
                </a:solidFill>
              </a:rPr>
              <a:t>avantage : automaticité de l’affectation (à condition d’un travail de cadrage précis au préalable)</a:t>
            </a:r>
          </a:p>
          <a:p>
            <a:pPr lvl="2" algn="just"/>
            <a:r>
              <a:rPr lang="fr-FR" sz="1800" i="1" dirty="0">
                <a:solidFill>
                  <a:srgbClr val="C00000"/>
                </a:solidFill>
              </a:rPr>
              <a:t>inconvénient : recette par nature irrégulière</a:t>
            </a:r>
          </a:p>
          <a:p>
            <a:pPr marL="1022350" lvl="2" indent="0" algn="just">
              <a:buNone/>
            </a:pPr>
            <a:endParaRPr lang="fr-FR" sz="1000" i="1" dirty="0">
              <a:solidFill>
                <a:srgbClr val="C00000"/>
              </a:solidFill>
            </a:endParaRPr>
          </a:p>
          <a:p>
            <a:pPr lvl="1" algn="just"/>
            <a:r>
              <a:rPr lang="fr-FR" dirty="0"/>
              <a:t>recours au mécénat ? Crowdfunding ? …</a:t>
            </a:r>
          </a:p>
          <a:p>
            <a:pPr marL="523875" lvl="1" indent="0" algn="just">
              <a:buNone/>
            </a:pPr>
            <a:endParaRPr lang="fr-FR" sz="1200" i="1" dirty="0">
              <a:solidFill>
                <a:srgbClr val="C00000"/>
              </a:solidFill>
            </a:endParaRPr>
          </a:p>
          <a:p>
            <a:pPr marL="523875" lvl="1" indent="0" algn="just">
              <a:buNone/>
            </a:pPr>
            <a:r>
              <a:rPr lang="fr-FR" sz="1800" b="1" u="sng" dirty="0"/>
              <a:t>Point de vigilance </a:t>
            </a:r>
            <a:r>
              <a:rPr lang="fr-FR" sz="1800" b="1" dirty="0"/>
              <a:t>: </a:t>
            </a:r>
            <a:r>
              <a:rPr lang="fr-FR" sz="1800" dirty="0"/>
              <a:t>éviter de compter 2 fois une même ressource. Par exemple = dotation aux amortissements liée aux investissements du fonds, dès lors que la justification de cette dotation (souvent facultative) serait assise sur les économies d’énergie en fonctionnement (économies elles-mêmes déjà comptabilisées…)</a:t>
            </a:r>
            <a:endParaRPr lang="fr-FR" sz="1800" b="1" u="sng" dirty="0"/>
          </a:p>
          <a:p>
            <a:pPr marL="0" indent="0" algn="just">
              <a:buNone/>
            </a:pPr>
            <a:endParaRPr lang="fr-FR" sz="2400" b="1" dirty="0">
              <a:solidFill>
                <a:schemeClr val="tx2"/>
              </a:solidFill>
            </a:endParaRPr>
          </a:p>
        </p:txBody>
      </p:sp>
      <p:sp>
        <p:nvSpPr>
          <p:cNvPr id="6" name="Titre 5"/>
          <p:cNvSpPr>
            <a:spLocks noGrp="1"/>
          </p:cNvSpPr>
          <p:nvPr>
            <p:ph type="title"/>
          </p:nvPr>
        </p:nvSpPr>
        <p:spPr/>
        <p:txBody>
          <a:bodyPr/>
          <a:lstStyle/>
          <a:p>
            <a:pPr marL="536575" indent="-536575" algn="l"/>
            <a:r>
              <a:rPr lang="fr-FR" dirty="0"/>
              <a:t>2. Préparation et lancement</a:t>
            </a:r>
            <a:br>
              <a:rPr lang="fr-FR" dirty="0"/>
            </a:br>
            <a:r>
              <a:rPr lang="fr-FR" sz="3000" dirty="0"/>
              <a:t>C. Volet « ressources »</a:t>
            </a:r>
            <a:endParaRPr lang="fr-FR" dirty="0"/>
          </a:p>
        </p:txBody>
      </p:sp>
    </p:spTree>
    <p:extLst>
      <p:ext uri="{BB962C8B-B14F-4D97-AF65-F5344CB8AC3E}">
        <p14:creationId xmlns:p14="http://schemas.microsoft.com/office/powerpoint/2010/main" val="250203192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p:cNvSpPr>
            <a:spLocks noGrp="1"/>
          </p:cNvSpPr>
          <p:nvPr>
            <p:ph idx="1"/>
          </p:nvPr>
        </p:nvSpPr>
        <p:spPr>
          <a:xfrm>
            <a:off x="457200" y="1412776"/>
            <a:ext cx="8229600" cy="4536504"/>
          </a:xfrm>
        </p:spPr>
        <p:txBody>
          <a:bodyPr/>
          <a:lstStyle/>
          <a:p>
            <a:pPr algn="just">
              <a:buFontTx/>
              <a:buChar char="-"/>
            </a:pPr>
            <a:r>
              <a:rPr lang="fr-FR" sz="2400" b="1" dirty="0">
                <a:solidFill>
                  <a:schemeClr val="tx2"/>
                </a:solidFill>
              </a:rPr>
              <a:t>Articulation avec le budget et la comptabilité</a:t>
            </a:r>
            <a:endParaRPr lang="fr-FR" sz="800" b="1" dirty="0">
              <a:solidFill>
                <a:schemeClr val="tx2"/>
              </a:solidFill>
            </a:endParaRPr>
          </a:p>
          <a:p>
            <a:pPr algn="just"/>
            <a:endParaRPr lang="fr-FR" sz="800" b="1" dirty="0"/>
          </a:p>
          <a:p>
            <a:pPr marL="725488" algn="just">
              <a:tabLst>
                <a:tab pos="725488" algn="l"/>
              </a:tabLst>
            </a:pPr>
            <a:r>
              <a:rPr lang="fr-FR" dirty="0"/>
              <a:t>Nécessité de </a:t>
            </a:r>
            <a:r>
              <a:rPr lang="fr-FR" b="1" dirty="0"/>
              <a:t>mise en place d’un suivi extra-budgétaire. </a:t>
            </a:r>
            <a:r>
              <a:rPr lang="fr-FR" dirty="0"/>
              <a:t>A minima pour les raisons suivantes :</a:t>
            </a:r>
          </a:p>
          <a:p>
            <a:pPr marL="1071563" lvl="1" algn="just"/>
            <a:r>
              <a:rPr lang="fr-FR" sz="1800" dirty="0"/>
              <a:t>les économies d’énergie ne sont pas une « ressource » au sens comptable </a:t>
            </a:r>
            <a:r>
              <a:rPr lang="fr-FR" sz="1800" dirty="0">
                <a:effectLst/>
                <a:ea typeface="Times New Roman" panose="02020603050405020304" pitchFamily="18" charset="0"/>
                <a:cs typeface="Times New Roman" panose="02020603050405020304" pitchFamily="18" charset="0"/>
              </a:rPr>
              <a:t>(= elles n’ont pas de « réalité » et donc d’imputation dédiée dans les comptes) ;</a:t>
            </a:r>
            <a:endParaRPr lang="fr-FR" sz="1800" dirty="0">
              <a:ea typeface="Times New Roman" panose="02020603050405020304" pitchFamily="18" charset="0"/>
              <a:cs typeface="Times New Roman" panose="02020603050405020304" pitchFamily="18" charset="0"/>
            </a:endParaRPr>
          </a:p>
          <a:p>
            <a:pPr marL="1071563" lvl="1" algn="just"/>
            <a:r>
              <a:rPr lang="fr-FR" sz="1800" dirty="0"/>
              <a:t>juridiquement les ressources des collectivités ne peuvent pas être affectées à une dépense donnée (sauf exceptions), ce qui n’empêche pas bien sûr de faire un lien entre elles ;</a:t>
            </a:r>
          </a:p>
          <a:p>
            <a:pPr marL="1071563" lvl="1" algn="just"/>
            <a:r>
              <a:rPr lang="fr-FR" sz="1800" dirty="0">
                <a:effectLst/>
                <a:ea typeface="Times New Roman" panose="02020603050405020304" pitchFamily="18" charset="0"/>
                <a:cs typeface="Times New Roman" panose="02020603050405020304" pitchFamily="18" charset="0"/>
              </a:rPr>
              <a:t>les dépenses du fonds ne peuvent pas, en tant que telles, être regroupées sous un même intitulé (sauf à créer une opération </a:t>
            </a:r>
            <a:r>
              <a:rPr lang="fr-FR" sz="1800">
                <a:effectLst/>
                <a:ea typeface="Times New Roman" panose="02020603050405020304" pitchFamily="18" charset="0"/>
                <a:cs typeface="Times New Roman" panose="02020603050405020304" pitchFamily="18" charset="0"/>
              </a:rPr>
              <a:t>d’équipement dédiée). </a:t>
            </a:r>
            <a:r>
              <a:rPr lang="fr-FR" sz="1800" dirty="0">
                <a:effectLst/>
                <a:ea typeface="Times New Roman" panose="02020603050405020304" pitchFamily="18" charset="0"/>
                <a:cs typeface="Times New Roman" panose="02020603050405020304" pitchFamily="18" charset="0"/>
              </a:rPr>
              <a:t>Elles sont obligatoirement déclinées :</a:t>
            </a:r>
          </a:p>
          <a:p>
            <a:pPr marL="1512888" lvl="2" algn="just"/>
            <a:r>
              <a:rPr lang="fr-FR" sz="1600" dirty="0">
                <a:effectLst/>
                <a:ea typeface="Times New Roman" panose="02020603050405020304" pitchFamily="18" charset="0"/>
                <a:cs typeface="Times New Roman" panose="02020603050405020304" pitchFamily="18" charset="0"/>
              </a:rPr>
              <a:t>soit selon la nature des actions réalisées, </a:t>
            </a:r>
          </a:p>
          <a:p>
            <a:pPr marL="1512888" lvl="2" algn="just"/>
            <a:r>
              <a:rPr lang="fr-FR" sz="1600" dirty="0">
                <a:effectLst/>
                <a:ea typeface="Times New Roman" panose="02020603050405020304" pitchFamily="18" charset="0"/>
                <a:cs typeface="Times New Roman" panose="02020603050405020304" pitchFamily="18" charset="0"/>
              </a:rPr>
              <a:t>soit selon le domaine d’intervention (présentation dite « fonctionnelle »).</a:t>
            </a:r>
            <a:endParaRPr lang="fr-FR" sz="1600" dirty="0">
              <a:highlight>
                <a:srgbClr val="FFFF00"/>
              </a:highlight>
              <a:ea typeface="Times New Roman" panose="02020603050405020304" pitchFamily="18" charset="0"/>
              <a:cs typeface="Times New Roman" panose="02020603050405020304" pitchFamily="18" charset="0"/>
            </a:endParaRPr>
          </a:p>
          <a:p>
            <a:pPr marL="1284288" lvl="2" indent="0" algn="just">
              <a:buNone/>
            </a:pPr>
            <a:endParaRPr lang="fr-FR" sz="1600" dirty="0">
              <a:effectLst/>
              <a:ea typeface="Times New Roman" panose="02020603050405020304" pitchFamily="18" charset="0"/>
              <a:cs typeface="Times New Roman" panose="02020603050405020304" pitchFamily="18" charset="0"/>
            </a:endParaRPr>
          </a:p>
        </p:txBody>
      </p:sp>
      <p:sp>
        <p:nvSpPr>
          <p:cNvPr id="6" name="Titre 5"/>
          <p:cNvSpPr>
            <a:spLocks noGrp="1"/>
          </p:cNvSpPr>
          <p:nvPr>
            <p:ph type="title"/>
          </p:nvPr>
        </p:nvSpPr>
        <p:spPr/>
        <p:txBody>
          <a:bodyPr/>
          <a:lstStyle/>
          <a:p>
            <a:pPr marL="536575" indent="-536575" algn="l"/>
            <a:r>
              <a:rPr lang="fr-FR" dirty="0"/>
              <a:t>2. Préparation et lancement</a:t>
            </a:r>
            <a:br>
              <a:rPr lang="fr-FR" dirty="0"/>
            </a:br>
            <a:r>
              <a:rPr lang="fr-FR" sz="3000" dirty="0"/>
              <a:t>C. Volet « ressources »</a:t>
            </a:r>
            <a:endParaRPr lang="fr-FR" dirty="0"/>
          </a:p>
        </p:txBody>
      </p:sp>
    </p:spTree>
    <p:extLst>
      <p:ext uri="{BB962C8B-B14F-4D97-AF65-F5344CB8AC3E}">
        <p14:creationId xmlns:p14="http://schemas.microsoft.com/office/powerpoint/2010/main" val="36647141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p:cNvSpPr>
            <a:spLocks noGrp="1"/>
          </p:cNvSpPr>
          <p:nvPr>
            <p:ph idx="1"/>
          </p:nvPr>
        </p:nvSpPr>
        <p:spPr>
          <a:xfrm>
            <a:off x="457200" y="1484784"/>
            <a:ext cx="8229600" cy="4464497"/>
          </a:xfrm>
        </p:spPr>
        <p:txBody>
          <a:bodyPr/>
          <a:lstStyle/>
          <a:p>
            <a:pPr algn="just">
              <a:spcAft>
                <a:spcPts val="600"/>
              </a:spcAft>
              <a:tabLst>
                <a:tab pos="-1710690" algn="l"/>
                <a:tab pos="-1350645" algn="l"/>
                <a:tab pos="-1260475" algn="l"/>
              </a:tabLst>
            </a:pPr>
            <a:r>
              <a:rPr lang="fr-FR" b="1" dirty="0">
                <a:effectLst/>
                <a:latin typeface="Arial" panose="020B0604020202020204" pitchFamily="34" charset="0"/>
                <a:ea typeface="Times New Roman" panose="02020603050405020304" pitchFamily="18" charset="0"/>
                <a:cs typeface="Times New Roman" panose="02020603050405020304" pitchFamily="18" charset="0"/>
              </a:rPr>
              <a:t>Pistes envisageables </a:t>
            </a:r>
            <a:r>
              <a:rPr lang="fr-FR" dirty="0">
                <a:effectLst/>
                <a:latin typeface="Arial" panose="020B0604020202020204" pitchFamily="34" charset="0"/>
                <a:ea typeface="Times New Roman" panose="02020603050405020304" pitchFamily="18" charset="0"/>
                <a:cs typeface="Times New Roman" panose="02020603050405020304" pitchFamily="18" charset="0"/>
              </a:rPr>
              <a:t>pour la mise en œuvre de ce suivi :</a:t>
            </a:r>
          </a:p>
          <a:p>
            <a:pPr lvl="1" algn="just">
              <a:spcAft>
                <a:spcPts val="600"/>
              </a:spcAft>
              <a:tabLst>
                <a:tab pos="-1710690" algn="l"/>
                <a:tab pos="-1350645" algn="l"/>
                <a:tab pos="-1260475" algn="l"/>
              </a:tabLst>
            </a:pPr>
            <a:r>
              <a:rPr lang="fr-FR" sz="1800" dirty="0">
                <a:effectLst/>
                <a:latin typeface="Arial" panose="020B0604020202020204" pitchFamily="34" charset="0"/>
                <a:ea typeface="Times New Roman" panose="02020603050405020304" pitchFamily="18" charset="0"/>
                <a:cs typeface="Times New Roman" panose="02020603050405020304" pitchFamily="18" charset="0"/>
              </a:rPr>
              <a:t>création d’une </a:t>
            </a:r>
            <a:r>
              <a:rPr lang="fr-FR" sz="1800" u="sng" dirty="0">
                <a:effectLst/>
                <a:latin typeface="Arial" panose="020B0604020202020204" pitchFamily="34" charset="0"/>
                <a:ea typeface="Times New Roman" panose="02020603050405020304" pitchFamily="18" charset="0"/>
                <a:cs typeface="Times New Roman" panose="02020603050405020304" pitchFamily="18" charset="0"/>
              </a:rPr>
              <a:t>nouvelle rubrique dédiée au sein de la matrice de comptabilité analytique </a:t>
            </a:r>
            <a:r>
              <a:rPr lang="fr-FR" sz="1800" dirty="0">
                <a:effectLst/>
                <a:latin typeface="Arial" panose="020B0604020202020204" pitchFamily="34" charset="0"/>
                <a:ea typeface="Times New Roman" panose="02020603050405020304" pitchFamily="18" charset="0"/>
                <a:cs typeface="Times New Roman" panose="02020603050405020304" pitchFamily="18" charset="0"/>
              </a:rPr>
              <a:t>(rubrique « </a:t>
            </a:r>
            <a:r>
              <a:rPr lang="fr-FR" sz="1800" dirty="0" err="1">
                <a:effectLst/>
                <a:latin typeface="Arial" panose="020B0604020202020204" pitchFamily="34" charset="0"/>
                <a:ea typeface="Times New Roman" panose="02020603050405020304" pitchFamily="18" charset="0"/>
                <a:cs typeface="Times New Roman" panose="02020603050405020304" pitchFamily="18" charset="0"/>
              </a:rPr>
              <a:t>intracting</a:t>
            </a:r>
            <a:r>
              <a:rPr lang="fr-FR" sz="1800" dirty="0">
                <a:effectLst/>
                <a:latin typeface="Arial" panose="020B0604020202020204" pitchFamily="34" charset="0"/>
                <a:ea typeface="Times New Roman" panose="02020603050405020304" pitchFamily="18" charset="0"/>
                <a:cs typeface="Times New Roman" panose="02020603050405020304" pitchFamily="18" charset="0"/>
              </a:rPr>
              <a:t>» par exemple, qui pourra si besoin être décomposée en sous-rubriques) ;</a:t>
            </a:r>
          </a:p>
          <a:p>
            <a:pPr lvl="1" algn="just">
              <a:spcAft>
                <a:spcPts val="600"/>
              </a:spcAft>
              <a:tabLst>
                <a:tab pos="-1710690" algn="l"/>
                <a:tab pos="-1350645" algn="l"/>
                <a:tab pos="-1260475" algn="l"/>
              </a:tabLst>
            </a:pPr>
            <a:r>
              <a:rPr lang="fr-FR" sz="1800" dirty="0">
                <a:latin typeface="Arial" panose="020B0604020202020204" pitchFamily="34" charset="0"/>
                <a:ea typeface="Times New Roman" panose="02020603050405020304" pitchFamily="18" charset="0"/>
                <a:cs typeface="Times New Roman" panose="02020603050405020304" pitchFamily="18" charset="0"/>
              </a:rPr>
              <a:t>mise en place d’un </a:t>
            </a:r>
            <a:r>
              <a:rPr lang="fr-FR" sz="1800" u="sng" dirty="0">
                <a:effectLst/>
                <a:latin typeface="Arial" panose="020B0604020202020204" pitchFamily="34" charset="0"/>
                <a:ea typeface="Times New Roman" panose="02020603050405020304" pitchFamily="18" charset="0"/>
                <a:cs typeface="Times New Roman" panose="02020603050405020304" pitchFamily="18" charset="0"/>
              </a:rPr>
              <a:t>outil interne de suivi du fonds</a:t>
            </a:r>
            <a:r>
              <a:rPr lang="fr-FR" sz="1800" dirty="0">
                <a:effectLst/>
                <a:latin typeface="Arial" panose="020B0604020202020204" pitchFamily="34" charset="0"/>
                <a:ea typeface="Times New Roman" panose="02020603050405020304" pitchFamily="18" charset="0"/>
                <a:cs typeface="Times New Roman" panose="02020603050405020304" pitchFamily="18" charset="0"/>
              </a:rPr>
              <a:t>, qui pourra prendre la forme d’un fichier </a:t>
            </a:r>
            <a:r>
              <a:rPr lang="fr-FR" sz="1800" dirty="0" err="1">
                <a:effectLst/>
                <a:latin typeface="Arial" panose="020B0604020202020204" pitchFamily="34" charset="0"/>
                <a:ea typeface="Times New Roman" panose="02020603050405020304" pitchFamily="18" charset="0"/>
                <a:cs typeface="Times New Roman" panose="02020603050405020304" pitchFamily="18" charset="0"/>
              </a:rPr>
              <a:t>excel</a:t>
            </a:r>
            <a:r>
              <a:rPr lang="fr-FR" sz="1800" dirty="0">
                <a:effectLst/>
                <a:latin typeface="Arial" panose="020B0604020202020204" pitchFamily="34" charset="0"/>
                <a:ea typeface="Times New Roman" panose="02020603050405020304" pitchFamily="18" charset="0"/>
                <a:cs typeface="Times New Roman" panose="02020603050405020304" pitchFamily="18" charset="0"/>
              </a:rPr>
              <a:t>, et qui sera alimenté à la fois : </a:t>
            </a:r>
          </a:p>
          <a:p>
            <a:pPr lvl="2" algn="just">
              <a:spcBef>
                <a:spcPts val="0"/>
              </a:spcBef>
              <a:spcAft>
                <a:spcPts val="0"/>
              </a:spcAft>
              <a:tabLst>
                <a:tab pos="-1710690" algn="l"/>
                <a:tab pos="-1350645" algn="l"/>
                <a:tab pos="-1260475" algn="l"/>
              </a:tabLst>
            </a:pPr>
            <a:r>
              <a:rPr lang="fr-FR" sz="1600" dirty="0">
                <a:effectLst/>
                <a:latin typeface="Arial" panose="020B0604020202020204" pitchFamily="34" charset="0"/>
                <a:ea typeface="Times New Roman" panose="02020603050405020304" pitchFamily="18" charset="0"/>
                <a:cs typeface="Times New Roman" panose="02020603050405020304" pitchFamily="18" charset="0"/>
              </a:rPr>
              <a:t>par les données issues des « fiches actions » (cf. supra), </a:t>
            </a:r>
          </a:p>
          <a:p>
            <a:pPr lvl="2" algn="just">
              <a:spcBef>
                <a:spcPts val="0"/>
              </a:spcBef>
              <a:spcAft>
                <a:spcPts val="0"/>
              </a:spcAft>
              <a:tabLst>
                <a:tab pos="-1710690" algn="l"/>
                <a:tab pos="-1350645" algn="l"/>
                <a:tab pos="-1260475" algn="l"/>
              </a:tabLst>
            </a:pPr>
            <a:r>
              <a:rPr lang="fr-FR" sz="1600" dirty="0">
                <a:effectLst/>
                <a:latin typeface="Arial" panose="020B0604020202020204" pitchFamily="34" charset="0"/>
                <a:ea typeface="Times New Roman" panose="02020603050405020304" pitchFamily="18" charset="0"/>
                <a:cs typeface="Times New Roman" panose="02020603050405020304" pitchFamily="18" charset="0"/>
              </a:rPr>
              <a:t>par les données de la comptabilité analytique, </a:t>
            </a:r>
          </a:p>
          <a:p>
            <a:pPr lvl="2" algn="just">
              <a:spcBef>
                <a:spcPts val="0"/>
              </a:spcBef>
              <a:spcAft>
                <a:spcPts val="0"/>
              </a:spcAft>
              <a:tabLst>
                <a:tab pos="-1710690" algn="l"/>
                <a:tab pos="-1350645" algn="l"/>
                <a:tab pos="-1260475" algn="l"/>
              </a:tabLst>
            </a:pPr>
            <a:r>
              <a:rPr lang="fr-FR" sz="1600" dirty="0">
                <a:effectLst/>
                <a:latin typeface="Arial" panose="020B0604020202020204" pitchFamily="34" charset="0"/>
                <a:ea typeface="Times New Roman" panose="02020603050405020304" pitchFamily="18" charset="0"/>
                <a:cs typeface="Times New Roman" panose="02020603050405020304" pitchFamily="18" charset="0"/>
              </a:rPr>
              <a:t>par les informations renseignées périodiquement par les services (suivi des consommations, état de réalisation des actions, économies d’énergies réellement constatées, etc.).</a:t>
            </a:r>
            <a:endParaRPr lang="fr-FR" sz="1800" dirty="0">
              <a:solidFill>
                <a:srgbClr val="C00000"/>
              </a:solidFill>
              <a:effectLst/>
              <a:highlight>
                <a:srgbClr val="FFFF00"/>
              </a:highlight>
              <a:latin typeface="Arial" panose="020B0604020202020204" pitchFamily="34" charset="0"/>
              <a:ea typeface="Times New Roman" panose="02020603050405020304" pitchFamily="18" charset="0"/>
              <a:cs typeface="Times New Roman" panose="02020603050405020304" pitchFamily="18" charset="0"/>
            </a:endParaRPr>
          </a:p>
        </p:txBody>
      </p:sp>
      <p:sp>
        <p:nvSpPr>
          <p:cNvPr id="6" name="Titre 5"/>
          <p:cNvSpPr>
            <a:spLocks noGrp="1"/>
          </p:cNvSpPr>
          <p:nvPr>
            <p:ph type="title"/>
          </p:nvPr>
        </p:nvSpPr>
        <p:spPr/>
        <p:txBody>
          <a:bodyPr/>
          <a:lstStyle/>
          <a:p>
            <a:pPr marL="536575" indent="-536575" algn="l"/>
            <a:r>
              <a:rPr lang="fr-FR" dirty="0"/>
              <a:t>2. Préparation et lancement</a:t>
            </a:r>
            <a:br>
              <a:rPr lang="fr-FR" dirty="0"/>
            </a:br>
            <a:r>
              <a:rPr lang="fr-FR" sz="3000" dirty="0"/>
              <a:t>C. Volet « ressources »</a:t>
            </a:r>
            <a:endParaRPr lang="fr-FR" dirty="0"/>
          </a:p>
        </p:txBody>
      </p:sp>
      <p:sp>
        <p:nvSpPr>
          <p:cNvPr id="2" name="Espace réservé du contenu 6">
            <a:extLst>
              <a:ext uri="{FF2B5EF4-FFF2-40B4-BE49-F238E27FC236}">
                <a16:creationId xmlns:a16="http://schemas.microsoft.com/office/drawing/2014/main" id="{6F215D2A-B291-2670-4BE7-ACF7E1B86DDA}"/>
              </a:ext>
            </a:extLst>
          </p:cNvPr>
          <p:cNvSpPr txBox="1">
            <a:spLocks/>
          </p:cNvSpPr>
          <p:nvPr/>
        </p:nvSpPr>
        <p:spPr bwMode="auto">
          <a:xfrm>
            <a:off x="683568" y="4878288"/>
            <a:ext cx="8229600"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65125" marR="0" indent="-365125" algn="l" defTabSz="914400" rtl="0" eaLnBrk="1" fontAlgn="base" latinLnBrk="0" hangingPunct="1">
              <a:lnSpc>
                <a:spcPct val="100000"/>
              </a:lnSpc>
              <a:spcBef>
                <a:spcPct val="20000"/>
              </a:spcBef>
              <a:spcAft>
                <a:spcPct val="0"/>
              </a:spcAft>
              <a:buClr>
                <a:schemeClr val="tx2"/>
              </a:buClr>
              <a:buSzPct val="120000"/>
              <a:buFont typeface="Arial" panose="020B0604020202020204" pitchFamily="34" charset="0"/>
              <a:buChar char="•"/>
              <a:tabLst>
                <a:tab pos="538163" algn="l"/>
              </a:tabLst>
              <a:defRPr sz="2000" b="0" i="0" baseline="0">
                <a:solidFill>
                  <a:schemeClr val="tx1"/>
                </a:solidFill>
                <a:latin typeface="+mn-lt"/>
                <a:ea typeface="+mn-ea"/>
                <a:cs typeface="+mn-cs"/>
              </a:defRPr>
            </a:lvl1pPr>
            <a:lvl2pPr marL="809625" indent="-285750" algn="l" rtl="0" eaLnBrk="1" fontAlgn="base" hangingPunct="1">
              <a:spcBef>
                <a:spcPct val="20000"/>
              </a:spcBef>
              <a:spcAft>
                <a:spcPct val="0"/>
              </a:spcAft>
              <a:buClr>
                <a:schemeClr val="tx2"/>
              </a:buClr>
              <a:buSzPct val="80000"/>
              <a:buFont typeface="Courier New" panose="02070309020205020404" pitchFamily="49" charset="0"/>
              <a:buChar char="o"/>
              <a:defRPr sz="2000">
                <a:solidFill>
                  <a:schemeClr val="tx1"/>
                </a:solidFill>
                <a:latin typeface="+mn-lt"/>
              </a:defRPr>
            </a:lvl2pPr>
            <a:lvl3pPr marL="1250950" indent="-228600" algn="l" rtl="0" eaLnBrk="1" fontAlgn="base" hangingPunct="1">
              <a:spcBef>
                <a:spcPct val="20000"/>
              </a:spcBef>
              <a:spcAft>
                <a:spcPct val="0"/>
              </a:spcAft>
              <a:buClr>
                <a:schemeClr val="tx2"/>
              </a:buClr>
              <a:buFont typeface="Wingdings" panose="05000000000000000000" pitchFamily="2" charset="2"/>
              <a:buChar char="§"/>
              <a:defRPr sz="2000" baseline="0">
                <a:solidFill>
                  <a:schemeClr val="tx1"/>
                </a:solidFill>
                <a:latin typeface="+mn-lt"/>
              </a:defRPr>
            </a:lvl3pPr>
            <a:lvl4pPr marL="1600200" indent="-228600" algn="l" rtl="0" eaLnBrk="1" fontAlgn="base" hangingPunct="1">
              <a:spcBef>
                <a:spcPct val="20000"/>
              </a:spcBef>
              <a:spcAft>
                <a:spcPct val="0"/>
              </a:spcAft>
              <a:buClr>
                <a:srgbClr val="00847D"/>
              </a:buClr>
              <a:buChar char="•"/>
              <a:defRPr sz="1600">
                <a:solidFill>
                  <a:schemeClr val="tx1"/>
                </a:solidFill>
                <a:latin typeface="+mn-lt"/>
              </a:defRPr>
            </a:lvl4pPr>
            <a:lvl5pPr marL="2057400" indent="-228600" algn="l" rtl="0" eaLnBrk="1" fontAlgn="base" hangingPunct="1">
              <a:spcBef>
                <a:spcPct val="20000"/>
              </a:spcBef>
              <a:spcAft>
                <a:spcPct val="0"/>
              </a:spcAft>
              <a:buClr>
                <a:srgbClr val="009CDD"/>
              </a:buClr>
              <a:buFont typeface="Wingdings" panose="05000000000000000000" pitchFamily="2" charset="2"/>
              <a:buChar char="ü"/>
              <a:defRPr sz="1500">
                <a:solidFill>
                  <a:schemeClr val="tx1"/>
                </a:solidFill>
                <a:latin typeface="+mn-lt"/>
              </a:defRPr>
            </a:lvl5pPr>
            <a:lvl6pPr marL="25146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9pPr>
          </a:lstStyle>
          <a:p>
            <a:pPr marL="173038" lvl="1" indent="0" algn="just">
              <a:buFont typeface="Courier New" panose="02070309020205020404" pitchFamily="49" charset="0"/>
              <a:buNone/>
              <a:tabLst>
                <a:tab pos="173038" algn="l"/>
              </a:tabLst>
            </a:pPr>
            <a:r>
              <a:rPr lang="fr-FR" sz="1600" i="1" kern="0" dirty="0">
                <a:solidFill>
                  <a:srgbClr val="00847D"/>
                </a:solidFill>
              </a:rPr>
              <a:t>=&gt; Alimenté par deux tableaux d’entrée (ressources affectées d’une part ; liste et détail des actions financées d’autre part), cet outil de suivi pourrait proposer une synthèse des flux par année, et permettre la production de graphiques de bilan sur des périodes pluriannuelles.</a:t>
            </a:r>
            <a:endParaRPr lang="fr-FR" sz="1600" b="1" i="1" kern="0" dirty="0">
              <a:solidFill>
                <a:srgbClr val="FF0000"/>
              </a:solidFill>
              <a:highlight>
                <a:srgbClr val="FFFF00"/>
              </a:highlight>
            </a:endParaRPr>
          </a:p>
        </p:txBody>
      </p:sp>
    </p:spTree>
    <p:extLst>
      <p:ext uri="{BB962C8B-B14F-4D97-AF65-F5344CB8AC3E}">
        <p14:creationId xmlns:p14="http://schemas.microsoft.com/office/powerpoint/2010/main" val="13936977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p:cNvSpPr>
            <a:spLocks noGrp="1"/>
          </p:cNvSpPr>
          <p:nvPr>
            <p:ph idx="1"/>
          </p:nvPr>
        </p:nvSpPr>
        <p:spPr>
          <a:xfrm>
            <a:off x="457200" y="1556792"/>
            <a:ext cx="8229600" cy="4320481"/>
          </a:xfrm>
        </p:spPr>
        <p:txBody>
          <a:bodyPr/>
          <a:lstStyle/>
          <a:p>
            <a:pPr marL="0" indent="0" algn="just">
              <a:buNone/>
            </a:pPr>
            <a:r>
              <a:rPr lang="fr-FR" sz="1800" dirty="0"/>
              <a:t>Afin « d’officialiser » la démarche et de lui donner de la visibilité, les </a:t>
            </a:r>
            <a:r>
              <a:rPr lang="fr-FR" sz="1800" b="1" dirty="0"/>
              <a:t>premières étapes clé du processus pourront être particulièrement mises en avant en termes de communication</a:t>
            </a:r>
            <a:r>
              <a:rPr lang="fr-FR" sz="1800" dirty="0"/>
              <a:t>.</a:t>
            </a:r>
          </a:p>
          <a:p>
            <a:pPr marL="0" indent="0" algn="just">
              <a:buNone/>
            </a:pPr>
            <a:endParaRPr lang="fr-FR" sz="1000" dirty="0"/>
          </a:p>
          <a:p>
            <a:pPr marL="0" indent="0" algn="just">
              <a:buNone/>
            </a:pPr>
            <a:r>
              <a:rPr lang="fr-FR" sz="1800" dirty="0"/>
              <a:t>Il pourra s’agir par exemple (à l’instar de ce qu’a pu pratiquer Albertville) :</a:t>
            </a:r>
          </a:p>
          <a:p>
            <a:pPr marL="0" indent="0" algn="just">
              <a:buNone/>
            </a:pPr>
            <a:endParaRPr lang="fr-FR" sz="800" dirty="0"/>
          </a:p>
          <a:p>
            <a:pPr algn="just">
              <a:buFontTx/>
              <a:buChar char="-"/>
            </a:pPr>
            <a:r>
              <a:rPr lang="fr-FR" sz="1800" dirty="0"/>
              <a:t>de produire une communication dédiée au conseil municipal ;</a:t>
            </a:r>
          </a:p>
          <a:p>
            <a:pPr marL="0" indent="0" algn="just">
              <a:buNone/>
            </a:pPr>
            <a:endParaRPr lang="fr-FR" sz="1800" dirty="0"/>
          </a:p>
          <a:p>
            <a:pPr marL="0" indent="0" algn="just">
              <a:buNone/>
            </a:pPr>
            <a:endParaRPr lang="fr-FR" sz="1800" dirty="0"/>
          </a:p>
          <a:p>
            <a:pPr marL="0" indent="0" algn="just">
              <a:buNone/>
            </a:pPr>
            <a:endParaRPr lang="fr-FR" sz="1000" dirty="0"/>
          </a:p>
          <a:p>
            <a:pPr algn="just">
              <a:buFontTx/>
              <a:buChar char="-"/>
            </a:pPr>
            <a:r>
              <a:rPr lang="fr-FR" sz="1800" dirty="0"/>
              <a:t>et de donner une certaine solennité et publicité à la signature des premières conventions entre services (association de l’élu en charge de l’énergie, de la direction générale, etc.).</a:t>
            </a:r>
          </a:p>
        </p:txBody>
      </p:sp>
      <p:sp>
        <p:nvSpPr>
          <p:cNvPr id="6" name="Titre 5"/>
          <p:cNvSpPr>
            <a:spLocks noGrp="1"/>
          </p:cNvSpPr>
          <p:nvPr>
            <p:ph type="title"/>
          </p:nvPr>
        </p:nvSpPr>
        <p:spPr/>
        <p:txBody>
          <a:bodyPr/>
          <a:lstStyle/>
          <a:p>
            <a:pPr marL="536575" indent="-536575" algn="l"/>
            <a:r>
              <a:rPr lang="fr-FR" dirty="0"/>
              <a:t>2. Préparation et lancement</a:t>
            </a:r>
            <a:br>
              <a:rPr lang="fr-FR" dirty="0"/>
            </a:br>
            <a:r>
              <a:rPr lang="fr-FR" sz="3000" dirty="0"/>
              <a:t>D. Lancement du dispositif</a:t>
            </a:r>
            <a:endParaRPr lang="fr-FR" dirty="0"/>
          </a:p>
        </p:txBody>
      </p:sp>
      <p:sp>
        <p:nvSpPr>
          <p:cNvPr id="2" name="Espace réservé du contenu 5">
            <a:extLst>
              <a:ext uri="{FF2B5EF4-FFF2-40B4-BE49-F238E27FC236}">
                <a16:creationId xmlns:a16="http://schemas.microsoft.com/office/drawing/2014/main" id="{BB13FEF4-C245-2659-9ED1-91752B344DCD}"/>
              </a:ext>
            </a:extLst>
          </p:cNvPr>
          <p:cNvSpPr txBox="1">
            <a:spLocks/>
          </p:cNvSpPr>
          <p:nvPr/>
        </p:nvSpPr>
        <p:spPr bwMode="auto">
          <a:xfrm>
            <a:off x="2267744" y="5252888"/>
            <a:ext cx="4968552" cy="624385"/>
          </a:xfrm>
          <a:prstGeom prst="rect">
            <a:avLst/>
          </a:prstGeom>
          <a:solidFill>
            <a:srgbClr val="FFC000"/>
          </a:solidFill>
          <a:ln w="9525">
            <a:noFill/>
            <a:miter lim="800000"/>
            <a:headEnd/>
            <a:tailEnd/>
          </a:ln>
        </p:spPr>
        <p:txBody>
          <a:bodyPr vert="horz" wrap="square" lIns="91440" tIns="45720" rIns="91440" bIns="45720" numCol="1" anchor="ctr" anchorCtr="0" compatLnSpc="1">
            <a:prstTxWarp prst="textNoShape">
              <a:avLst/>
            </a:prstTxWarp>
          </a:bodyPr>
          <a:lstStyle>
            <a:lvl1pPr marL="365125" marR="0" indent="-365125" algn="l" defTabSz="914400" rtl="0" eaLnBrk="1" fontAlgn="base" latinLnBrk="0" hangingPunct="1">
              <a:lnSpc>
                <a:spcPct val="100000"/>
              </a:lnSpc>
              <a:spcBef>
                <a:spcPct val="20000"/>
              </a:spcBef>
              <a:spcAft>
                <a:spcPct val="0"/>
              </a:spcAft>
              <a:buClr>
                <a:schemeClr val="accent4"/>
              </a:buClr>
              <a:buSzPct val="120000"/>
              <a:buFont typeface="Arial" panose="020B0604020202020204" pitchFamily="34" charset="0"/>
              <a:buChar char="•"/>
              <a:tabLst>
                <a:tab pos="538163" algn="l"/>
              </a:tabLst>
              <a:defRPr sz="2000" b="0" i="0" baseline="0">
                <a:solidFill>
                  <a:schemeClr val="tx1"/>
                </a:solidFill>
                <a:latin typeface="+mn-lt"/>
                <a:ea typeface="+mn-ea"/>
                <a:cs typeface="+mn-cs"/>
              </a:defRPr>
            </a:lvl1pPr>
            <a:lvl2pPr marL="809625" indent="-285750" algn="l" rtl="0" eaLnBrk="1" fontAlgn="base" hangingPunct="1">
              <a:spcBef>
                <a:spcPct val="20000"/>
              </a:spcBef>
              <a:spcAft>
                <a:spcPct val="0"/>
              </a:spcAft>
              <a:buClr>
                <a:schemeClr val="accent4"/>
              </a:buClr>
              <a:buSzPct val="80000"/>
              <a:buFont typeface="Courier New" panose="02070309020205020404" pitchFamily="49" charset="0"/>
              <a:buChar char="o"/>
              <a:defRPr sz="2000">
                <a:solidFill>
                  <a:schemeClr val="tx1"/>
                </a:solidFill>
                <a:latin typeface="+mn-lt"/>
              </a:defRPr>
            </a:lvl2pPr>
            <a:lvl3pPr marL="1250950" indent="-228600" algn="l" rtl="0" eaLnBrk="1" fontAlgn="base" hangingPunct="1">
              <a:spcBef>
                <a:spcPct val="20000"/>
              </a:spcBef>
              <a:spcAft>
                <a:spcPct val="0"/>
              </a:spcAft>
              <a:buClr>
                <a:schemeClr val="accent4"/>
              </a:buClr>
              <a:buFont typeface="Wingdings" panose="05000000000000000000" pitchFamily="2" charset="2"/>
              <a:buChar char="§"/>
              <a:defRPr sz="2000" baseline="0">
                <a:solidFill>
                  <a:schemeClr val="tx1"/>
                </a:solidFill>
                <a:latin typeface="+mn-lt"/>
              </a:defRPr>
            </a:lvl3pPr>
            <a:lvl4pPr marL="1600200" indent="-228600" algn="l" rtl="0" eaLnBrk="1" fontAlgn="base" hangingPunct="1">
              <a:spcBef>
                <a:spcPct val="20000"/>
              </a:spcBef>
              <a:spcAft>
                <a:spcPct val="0"/>
              </a:spcAft>
              <a:buClr>
                <a:srgbClr val="00847D"/>
              </a:buClr>
              <a:buChar char="•"/>
              <a:defRPr sz="1600">
                <a:solidFill>
                  <a:schemeClr val="tx1"/>
                </a:solidFill>
                <a:latin typeface="+mn-lt"/>
              </a:defRPr>
            </a:lvl4pPr>
            <a:lvl5pPr marL="2057400" indent="-228600" algn="l" rtl="0" eaLnBrk="1" fontAlgn="base" hangingPunct="1">
              <a:spcBef>
                <a:spcPct val="20000"/>
              </a:spcBef>
              <a:spcAft>
                <a:spcPct val="0"/>
              </a:spcAft>
              <a:buClr>
                <a:srgbClr val="009CDD"/>
              </a:buClr>
              <a:buFont typeface="Wingdings" panose="05000000000000000000" pitchFamily="2" charset="2"/>
              <a:buChar char="ü"/>
              <a:defRPr sz="1500">
                <a:solidFill>
                  <a:schemeClr val="tx1"/>
                </a:solidFill>
                <a:latin typeface="+mn-lt"/>
              </a:defRPr>
            </a:lvl5pPr>
            <a:lvl6pPr marL="25146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9pPr>
          </a:lstStyle>
          <a:p>
            <a:pPr marL="538163" lvl="2" indent="0" algn="just">
              <a:buFont typeface="Wingdings" panose="05000000000000000000" pitchFamily="2" charset="2"/>
              <a:buNone/>
            </a:pPr>
            <a:r>
              <a:rPr lang="fr-FR" sz="1600" i="1" kern="0" dirty="0"/>
              <a:t>Outil 2.3 : exemples de conventions.</a:t>
            </a:r>
          </a:p>
        </p:txBody>
      </p:sp>
      <p:pic>
        <p:nvPicPr>
          <p:cNvPr id="3" name="Graphique 2" descr="Engrenages contour">
            <a:extLst>
              <a:ext uri="{FF2B5EF4-FFF2-40B4-BE49-F238E27FC236}">
                <a16:creationId xmlns:a16="http://schemas.microsoft.com/office/drawing/2014/main" id="{2738EE98-3FB4-DE47-5F53-81820964A5A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267744" y="5232320"/>
            <a:ext cx="624385" cy="624385"/>
          </a:xfrm>
          <a:prstGeom prst="rect">
            <a:avLst/>
          </a:prstGeom>
        </p:spPr>
      </p:pic>
      <p:sp>
        <p:nvSpPr>
          <p:cNvPr id="4" name="Espace réservé du contenu 5">
            <a:extLst>
              <a:ext uri="{FF2B5EF4-FFF2-40B4-BE49-F238E27FC236}">
                <a16:creationId xmlns:a16="http://schemas.microsoft.com/office/drawing/2014/main" id="{ADE95866-30BE-B3AD-E765-3B642DF24B54}"/>
              </a:ext>
            </a:extLst>
          </p:cNvPr>
          <p:cNvSpPr txBox="1">
            <a:spLocks/>
          </p:cNvSpPr>
          <p:nvPr/>
        </p:nvSpPr>
        <p:spPr bwMode="auto">
          <a:xfrm>
            <a:off x="2267744" y="3525096"/>
            <a:ext cx="4968552" cy="624385"/>
          </a:xfrm>
          <a:prstGeom prst="rect">
            <a:avLst/>
          </a:prstGeom>
          <a:solidFill>
            <a:srgbClr val="FFC000"/>
          </a:solidFill>
          <a:ln w="9525">
            <a:noFill/>
            <a:miter lim="800000"/>
            <a:headEnd/>
            <a:tailEnd/>
          </a:ln>
        </p:spPr>
        <p:txBody>
          <a:bodyPr vert="horz" wrap="square" lIns="91440" tIns="45720" rIns="91440" bIns="45720" numCol="1" anchor="ctr" anchorCtr="0" compatLnSpc="1">
            <a:prstTxWarp prst="textNoShape">
              <a:avLst/>
            </a:prstTxWarp>
          </a:bodyPr>
          <a:lstStyle>
            <a:lvl1pPr marL="365125" marR="0" indent="-365125" algn="l" defTabSz="914400" rtl="0" eaLnBrk="1" fontAlgn="base" latinLnBrk="0" hangingPunct="1">
              <a:lnSpc>
                <a:spcPct val="100000"/>
              </a:lnSpc>
              <a:spcBef>
                <a:spcPct val="20000"/>
              </a:spcBef>
              <a:spcAft>
                <a:spcPct val="0"/>
              </a:spcAft>
              <a:buClr>
                <a:schemeClr val="accent4"/>
              </a:buClr>
              <a:buSzPct val="120000"/>
              <a:buFont typeface="Arial" panose="020B0604020202020204" pitchFamily="34" charset="0"/>
              <a:buChar char="•"/>
              <a:tabLst>
                <a:tab pos="538163" algn="l"/>
              </a:tabLst>
              <a:defRPr sz="2000" b="0" i="0" baseline="0">
                <a:solidFill>
                  <a:schemeClr val="tx1"/>
                </a:solidFill>
                <a:latin typeface="+mn-lt"/>
                <a:ea typeface="+mn-ea"/>
                <a:cs typeface="+mn-cs"/>
              </a:defRPr>
            </a:lvl1pPr>
            <a:lvl2pPr marL="809625" indent="-285750" algn="l" rtl="0" eaLnBrk="1" fontAlgn="base" hangingPunct="1">
              <a:spcBef>
                <a:spcPct val="20000"/>
              </a:spcBef>
              <a:spcAft>
                <a:spcPct val="0"/>
              </a:spcAft>
              <a:buClr>
                <a:schemeClr val="accent4"/>
              </a:buClr>
              <a:buSzPct val="80000"/>
              <a:buFont typeface="Courier New" panose="02070309020205020404" pitchFamily="49" charset="0"/>
              <a:buChar char="o"/>
              <a:defRPr sz="2000">
                <a:solidFill>
                  <a:schemeClr val="tx1"/>
                </a:solidFill>
                <a:latin typeface="+mn-lt"/>
              </a:defRPr>
            </a:lvl2pPr>
            <a:lvl3pPr marL="1250950" indent="-228600" algn="l" rtl="0" eaLnBrk="1" fontAlgn="base" hangingPunct="1">
              <a:spcBef>
                <a:spcPct val="20000"/>
              </a:spcBef>
              <a:spcAft>
                <a:spcPct val="0"/>
              </a:spcAft>
              <a:buClr>
                <a:schemeClr val="accent4"/>
              </a:buClr>
              <a:buFont typeface="Wingdings" panose="05000000000000000000" pitchFamily="2" charset="2"/>
              <a:buChar char="§"/>
              <a:defRPr sz="2000" baseline="0">
                <a:solidFill>
                  <a:schemeClr val="tx1"/>
                </a:solidFill>
                <a:latin typeface="+mn-lt"/>
              </a:defRPr>
            </a:lvl3pPr>
            <a:lvl4pPr marL="1600200" indent="-228600" algn="l" rtl="0" eaLnBrk="1" fontAlgn="base" hangingPunct="1">
              <a:spcBef>
                <a:spcPct val="20000"/>
              </a:spcBef>
              <a:spcAft>
                <a:spcPct val="0"/>
              </a:spcAft>
              <a:buClr>
                <a:srgbClr val="00847D"/>
              </a:buClr>
              <a:buChar char="•"/>
              <a:defRPr sz="1600">
                <a:solidFill>
                  <a:schemeClr val="tx1"/>
                </a:solidFill>
                <a:latin typeface="+mn-lt"/>
              </a:defRPr>
            </a:lvl4pPr>
            <a:lvl5pPr marL="2057400" indent="-228600" algn="l" rtl="0" eaLnBrk="1" fontAlgn="base" hangingPunct="1">
              <a:spcBef>
                <a:spcPct val="20000"/>
              </a:spcBef>
              <a:spcAft>
                <a:spcPct val="0"/>
              </a:spcAft>
              <a:buClr>
                <a:srgbClr val="009CDD"/>
              </a:buClr>
              <a:buFont typeface="Wingdings" panose="05000000000000000000" pitchFamily="2" charset="2"/>
              <a:buChar char="ü"/>
              <a:defRPr sz="1500">
                <a:solidFill>
                  <a:schemeClr val="tx1"/>
                </a:solidFill>
                <a:latin typeface="+mn-lt"/>
              </a:defRPr>
            </a:lvl5pPr>
            <a:lvl6pPr marL="25146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9pPr>
          </a:lstStyle>
          <a:p>
            <a:pPr marL="538163" lvl="2" indent="0" algn="just">
              <a:buFont typeface="Wingdings" panose="05000000000000000000" pitchFamily="2" charset="2"/>
              <a:buNone/>
            </a:pPr>
            <a:r>
              <a:rPr lang="fr-FR" sz="1600" i="1" kern="0" dirty="0"/>
              <a:t>Outil 2.2 : exemple de communication au CM.</a:t>
            </a:r>
          </a:p>
        </p:txBody>
      </p:sp>
      <p:pic>
        <p:nvPicPr>
          <p:cNvPr id="5" name="Graphique 4" descr="Engrenages contour">
            <a:extLst>
              <a:ext uri="{FF2B5EF4-FFF2-40B4-BE49-F238E27FC236}">
                <a16:creationId xmlns:a16="http://schemas.microsoft.com/office/drawing/2014/main" id="{85DA415B-69B6-2918-634C-380BCD3CFEB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267744" y="3504528"/>
            <a:ext cx="624385" cy="624385"/>
          </a:xfrm>
          <a:prstGeom prst="rect">
            <a:avLst/>
          </a:prstGeom>
        </p:spPr>
      </p:pic>
    </p:spTree>
    <p:extLst>
      <p:ext uri="{BB962C8B-B14F-4D97-AF65-F5344CB8AC3E}">
        <p14:creationId xmlns:p14="http://schemas.microsoft.com/office/powerpoint/2010/main" val="427129330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0"/>
          </p:nvPr>
        </p:nvSpPr>
        <p:spPr/>
        <p:txBody>
          <a:bodyPr/>
          <a:lstStyle/>
          <a:p>
            <a:r>
              <a:rPr lang="fr-FR" dirty="0"/>
              <a:t>3. Suivi &amp; amélioration continue</a:t>
            </a:r>
          </a:p>
        </p:txBody>
      </p:sp>
    </p:spTree>
    <p:extLst>
      <p:ext uri="{BB962C8B-B14F-4D97-AF65-F5344CB8AC3E}">
        <p14:creationId xmlns:p14="http://schemas.microsoft.com/office/powerpoint/2010/main" val="380213243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contenu 7">
            <a:extLst>
              <a:ext uri="{FF2B5EF4-FFF2-40B4-BE49-F238E27FC236}">
                <a16:creationId xmlns:a16="http://schemas.microsoft.com/office/drawing/2014/main" id="{1DD9549E-589F-4D48-B2DC-8F7F4B1EC4E2}"/>
              </a:ext>
            </a:extLst>
          </p:cNvPr>
          <p:cNvSpPr>
            <a:spLocks noGrp="1"/>
          </p:cNvSpPr>
          <p:nvPr>
            <p:ph idx="1"/>
          </p:nvPr>
        </p:nvSpPr>
        <p:spPr/>
        <p:txBody>
          <a:bodyPr/>
          <a:lstStyle/>
          <a:p>
            <a:pPr marL="457200" indent="-457200" algn="just">
              <a:buSzPct val="100000"/>
              <a:buAutoNum type="alphaUcPeriod"/>
            </a:pPr>
            <a:r>
              <a:rPr lang="fr-FR" sz="2200" b="1" dirty="0">
                <a:solidFill>
                  <a:schemeClr val="accent5"/>
                </a:solidFill>
              </a:rPr>
              <a:t>CONTENU DU BILAN</a:t>
            </a:r>
          </a:p>
          <a:p>
            <a:pPr marL="457200" indent="-457200" algn="just">
              <a:buSzPct val="100000"/>
              <a:buAutoNum type="alphaUcPeriod"/>
            </a:pPr>
            <a:endParaRPr lang="fr-FR" sz="2200" b="1" dirty="0">
              <a:solidFill>
                <a:schemeClr val="accent5"/>
              </a:solidFill>
            </a:endParaRPr>
          </a:p>
          <a:p>
            <a:pPr marL="457200" indent="-457200" algn="just">
              <a:buSzPct val="100000"/>
              <a:buAutoNum type="alphaUcPeriod"/>
            </a:pPr>
            <a:r>
              <a:rPr lang="fr-FR" sz="2200" b="1" dirty="0">
                <a:solidFill>
                  <a:schemeClr val="accent5"/>
                </a:solidFill>
              </a:rPr>
              <a:t>NECESSITE D’UN PROCESSUS ITERATIF</a:t>
            </a:r>
          </a:p>
          <a:p>
            <a:pPr marL="457200" indent="-457200" algn="just">
              <a:buSzPct val="100000"/>
              <a:buAutoNum type="alphaUcPeriod"/>
            </a:pPr>
            <a:endParaRPr lang="fr-FR" sz="2200" b="1" dirty="0">
              <a:solidFill>
                <a:schemeClr val="accent5"/>
              </a:solidFill>
            </a:endParaRPr>
          </a:p>
          <a:p>
            <a:pPr marL="457200" indent="-457200" algn="just">
              <a:buSzPct val="100000"/>
              <a:buAutoNum type="alphaUcPeriod"/>
            </a:pPr>
            <a:r>
              <a:rPr lang="fr-FR" sz="2200" b="1" dirty="0">
                <a:solidFill>
                  <a:schemeClr val="accent5"/>
                </a:solidFill>
              </a:rPr>
              <a:t>ILLUSTRATIONS</a:t>
            </a:r>
          </a:p>
        </p:txBody>
      </p:sp>
      <p:sp>
        <p:nvSpPr>
          <p:cNvPr id="2" name="Titre 1"/>
          <p:cNvSpPr>
            <a:spLocks noGrp="1"/>
          </p:cNvSpPr>
          <p:nvPr>
            <p:ph type="title"/>
          </p:nvPr>
        </p:nvSpPr>
        <p:spPr/>
        <p:txBody>
          <a:bodyPr/>
          <a:lstStyle/>
          <a:p>
            <a:pPr marL="536575" indent="-536575" algn="l"/>
            <a:r>
              <a:rPr lang="fr-FR" dirty="0"/>
              <a:t>3. Suivi &amp; amélioration continue</a:t>
            </a:r>
          </a:p>
        </p:txBody>
      </p:sp>
    </p:spTree>
    <p:extLst>
      <p:ext uri="{BB962C8B-B14F-4D97-AF65-F5344CB8AC3E}">
        <p14:creationId xmlns:p14="http://schemas.microsoft.com/office/powerpoint/2010/main" val="10412460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pPr algn="l"/>
            <a:r>
              <a:rPr lang="fr-FR" dirty="0"/>
              <a:t>Introduction et philosophie</a:t>
            </a:r>
            <a:br>
              <a:rPr lang="fr-FR" dirty="0"/>
            </a:br>
            <a:r>
              <a:rPr lang="fr-FR" sz="3000" dirty="0"/>
              <a:t>Définitions</a:t>
            </a:r>
          </a:p>
        </p:txBody>
      </p:sp>
      <p:pic>
        <p:nvPicPr>
          <p:cNvPr id="6" name="Image 5">
            <a:extLst>
              <a:ext uri="{FF2B5EF4-FFF2-40B4-BE49-F238E27FC236}">
                <a16:creationId xmlns:a16="http://schemas.microsoft.com/office/drawing/2014/main" id="{ABCCBF2D-5F68-C666-F9AF-C3684BC08AC2}"/>
              </a:ext>
            </a:extLst>
          </p:cNvPr>
          <p:cNvPicPr>
            <a:picLocks noChangeAspect="1"/>
          </p:cNvPicPr>
          <p:nvPr/>
        </p:nvPicPr>
        <p:blipFill>
          <a:blip r:embed="rId2"/>
          <a:stretch>
            <a:fillRect/>
          </a:stretch>
        </p:blipFill>
        <p:spPr>
          <a:xfrm>
            <a:off x="1002099" y="1196752"/>
            <a:ext cx="7386325" cy="5000364"/>
          </a:xfrm>
          <a:prstGeom prst="rect">
            <a:avLst/>
          </a:prstGeom>
        </p:spPr>
      </p:pic>
    </p:spTree>
    <p:extLst>
      <p:ext uri="{BB962C8B-B14F-4D97-AF65-F5344CB8AC3E}">
        <p14:creationId xmlns:p14="http://schemas.microsoft.com/office/powerpoint/2010/main" val="160947293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contenu 7">
            <a:extLst>
              <a:ext uri="{FF2B5EF4-FFF2-40B4-BE49-F238E27FC236}">
                <a16:creationId xmlns:a16="http://schemas.microsoft.com/office/drawing/2014/main" id="{1DD9549E-589F-4D48-B2DC-8F7F4B1EC4E2}"/>
              </a:ext>
            </a:extLst>
          </p:cNvPr>
          <p:cNvSpPr>
            <a:spLocks noGrp="1"/>
          </p:cNvSpPr>
          <p:nvPr>
            <p:ph idx="1"/>
          </p:nvPr>
        </p:nvSpPr>
        <p:spPr>
          <a:xfrm>
            <a:off x="457200" y="1484784"/>
            <a:ext cx="8229600" cy="4392488"/>
          </a:xfrm>
        </p:spPr>
        <p:txBody>
          <a:bodyPr/>
          <a:lstStyle/>
          <a:p>
            <a:pPr marL="0" indent="0" algn="just">
              <a:buNone/>
            </a:pPr>
            <a:r>
              <a:rPr lang="fr-FR" dirty="0"/>
              <a:t>Le bilan du fonds </a:t>
            </a:r>
            <a:r>
              <a:rPr lang="fr-FR" i="1" dirty="0" err="1"/>
              <a:t>intracting</a:t>
            </a:r>
            <a:r>
              <a:rPr lang="fr-FR" dirty="0"/>
              <a:t> pourra utilement agréger dans un même document :</a:t>
            </a:r>
          </a:p>
          <a:p>
            <a:pPr marL="382588" indent="0">
              <a:buNone/>
              <a:tabLst>
                <a:tab pos="725488" algn="l"/>
              </a:tabLst>
            </a:pPr>
            <a:endParaRPr lang="fr-FR" sz="500" dirty="0"/>
          </a:p>
          <a:p>
            <a:pPr marL="604838" algn="just"/>
            <a:r>
              <a:rPr lang="fr-FR" sz="1800" dirty="0"/>
              <a:t>les </a:t>
            </a:r>
            <a:r>
              <a:rPr lang="fr-FR" sz="1800" b="1" dirty="0"/>
              <a:t>données générales, techniques et financières issues d’un outil de suivi interne </a:t>
            </a:r>
            <a:r>
              <a:rPr lang="fr-FR" sz="1800" dirty="0"/>
              <a:t>:</a:t>
            </a:r>
          </a:p>
          <a:p>
            <a:pPr marL="1071563" lvl="1" algn="just"/>
            <a:r>
              <a:rPr lang="fr-FR" sz="1700" dirty="0"/>
              <a:t>nombre et typologie des projets réalisés ;</a:t>
            </a:r>
          </a:p>
          <a:p>
            <a:pPr marL="1071563" lvl="1" algn="just"/>
            <a:r>
              <a:rPr lang="fr-FR" sz="1700" dirty="0"/>
              <a:t>coûts et temps de retour moyens ; </a:t>
            </a:r>
          </a:p>
          <a:p>
            <a:pPr marL="1071563" lvl="1" algn="just"/>
            <a:r>
              <a:rPr lang="fr-FR" sz="1700" dirty="0"/>
              <a:t>volumes d’économies générées (en kWh et en €) ; etc.</a:t>
            </a:r>
          </a:p>
          <a:p>
            <a:pPr marL="1071563" lvl="1" algn="just"/>
            <a:endParaRPr lang="fr-FR" sz="1700" dirty="0"/>
          </a:p>
          <a:p>
            <a:pPr marL="785813" lvl="1" indent="0" algn="just">
              <a:buNone/>
            </a:pPr>
            <a:endParaRPr lang="fr-FR" sz="1700" dirty="0"/>
          </a:p>
          <a:p>
            <a:pPr marL="785813" lvl="1" indent="0" algn="just">
              <a:buNone/>
            </a:pPr>
            <a:endParaRPr lang="fr-FR" sz="1700" dirty="0"/>
          </a:p>
          <a:p>
            <a:pPr marL="1319213" lvl="2" indent="0" algn="just">
              <a:buNone/>
            </a:pPr>
            <a:endParaRPr lang="fr-FR" sz="500" dirty="0"/>
          </a:p>
          <a:p>
            <a:pPr marL="604838" algn="just"/>
            <a:r>
              <a:rPr lang="fr-FR" sz="1800" dirty="0"/>
              <a:t>ainsi que des </a:t>
            </a:r>
            <a:r>
              <a:rPr lang="fr-FR" sz="1800" b="1" dirty="0"/>
              <a:t>données plus qualitatives </a:t>
            </a:r>
            <a:r>
              <a:rPr lang="fr-FR" sz="1800" dirty="0"/>
              <a:t>concernant par exemple :</a:t>
            </a:r>
          </a:p>
          <a:p>
            <a:pPr marL="1071563" lvl="1" algn="just"/>
            <a:r>
              <a:rPr lang="fr-FR" sz="1700" dirty="0"/>
              <a:t>le niveau d’implication et la qualité des échanges entre les services ;</a:t>
            </a:r>
          </a:p>
          <a:p>
            <a:pPr marL="1071563" lvl="1" algn="just"/>
            <a:r>
              <a:rPr lang="fr-FR" sz="1700" dirty="0"/>
              <a:t>l’ajustement des critères et processus de sélection des projets ; etc.</a:t>
            </a:r>
          </a:p>
        </p:txBody>
      </p:sp>
      <p:sp>
        <p:nvSpPr>
          <p:cNvPr id="2" name="Titre 1"/>
          <p:cNvSpPr>
            <a:spLocks noGrp="1"/>
          </p:cNvSpPr>
          <p:nvPr>
            <p:ph type="title"/>
          </p:nvPr>
        </p:nvSpPr>
        <p:spPr/>
        <p:txBody>
          <a:bodyPr/>
          <a:lstStyle/>
          <a:p>
            <a:pPr marL="536575" indent="-536575" algn="l"/>
            <a:r>
              <a:rPr lang="fr-FR" dirty="0"/>
              <a:t>3. Suivi &amp; amélioration continue</a:t>
            </a:r>
            <a:br>
              <a:rPr lang="fr-FR" dirty="0"/>
            </a:br>
            <a:r>
              <a:rPr lang="fr-FR" sz="3000" dirty="0"/>
              <a:t>A. Contenu du bilan</a:t>
            </a:r>
            <a:endParaRPr lang="fr-FR" dirty="0"/>
          </a:p>
        </p:txBody>
      </p:sp>
      <p:sp>
        <p:nvSpPr>
          <p:cNvPr id="3" name="Espace réservé du contenu 5">
            <a:extLst>
              <a:ext uri="{FF2B5EF4-FFF2-40B4-BE49-F238E27FC236}">
                <a16:creationId xmlns:a16="http://schemas.microsoft.com/office/drawing/2014/main" id="{F3C4C946-23A4-511B-4296-72309518524E}"/>
              </a:ext>
            </a:extLst>
          </p:cNvPr>
          <p:cNvSpPr txBox="1">
            <a:spLocks/>
          </p:cNvSpPr>
          <p:nvPr/>
        </p:nvSpPr>
        <p:spPr bwMode="auto">
          <a:xfrm>
            <a:off x="1979712" y="4005064"/>
            <a:ext cx="4968552" cy="624385"/>
          </a:xfrm>
          <a:prstGeom prst="rect">
            <a:avLst/>
          </a:prstGeom>
          <a:solidFill>
            <a:srgbClr val="FFC000"/>
          </a:solidFill>
          <a:ln w="9525">
            <a:noFill/>
            <a:miter lim="800000"/>
            <a:headEnd/>
            <a:tailEnd/>
          </a:ln>
        </p:spPr>
        <p:txBody>
          <a:bodyPr vert="horz" wrap="square" lIns="91440" tIns="45720" rIns="91440" bIns="45720" numCol="1" anchor="ctr" anchorCtr="0" compatLnSpc="1">
            <a:prstTxWarp prst="textNoShape">
              <a:avLst/>
            </a:prstTxWarp>
          </a:bodyPr>
          <a:lstStyle>
            <a:lvl1pPr marL="365125" marR="0" indent="-365125" algn="l" defTabSz="914400" rtl="0" eaLnBrk="1" fontAlgn="base" latinLnBrk="0" hangingPunct="1">
              <a:lnSpc>
                <a:spcPct val="100000"/>
              </a:lnSpc>
              <a:spcBef>
                <a:spcPct val="20000"/>
              </a:spcBef>
              <a:spcAft>
                <a:spcPct val="0"/>
              </a:spcAft>
              <a:buClr>
                <a:schemeClr val="accent4"/>
              </a:buClr>
              <a:buSzPct val="120000"/>
              <a:buFont typeface="Arial" panose="020B0604020202020204" pitchFamily="34" charset="0"/>
              <a:buChar char="•"/>
              <a:tabLst>
                <a:tab pos="538163" algn="l"/>
              </a:tabLst>
              <a:defRPr sz="2000" b="0" i="0" baseline="0">
                <a:solidFill>
                  <a:schemeClr val="tx1"/>
                </a:solidFill>
                <a:latin typeface="+mn-lt"/>
                <a:ea typeface="+mn-ea"/>
                <a:cs typeface="+mn-cs"/>
              </a:defRPr>
            </a:lvl1pPr>
            <a:lvl2pPr marL="809625" indent="-285750" algn="l" rtl="0" eaLnBrk="1" fontAlgn="base" hangingPunct="1">
              <a:spcBef>
                <a:spcPct val="20000"/>
              </a:spcBef>
              <a:spcAft>
                <a:spcPct val="0"/>
              </a:spcAft>
              <a:buClr>
                <a:schemeClr val="accent4"/>
              </a:buClr>
              <a:buSzPct val="80000"/>
              <a:buFont typeface="Courier New" panose="02070309020205020404" pitchFamily="49" charset="0"/>
              <a:buChar char="o"/>
              <a:defRPr sz="2000">
                <a:solidFill>
                  <a:schemeClr val="tx1"/>
                </a:solidFill>
                <a:latin typeface="+mn-lt"/>
              </a:defRPr>
            </a:lvl2pPr>
            <a:lvl3pPr marL="1250950" indent="-228600" algn="l" rtl="0" eaLnBrk="1" fontAlgn="base" hangingPunct="1">
              <a:spcBef>
                <a:spcPct val="20000"/>
              </a:spcBef>
              <a:spcAft>
                <a:spcPct val="0"/>
              </a:spcAft>
              <a:buClr>
                <a:schemeClr val="accent4"/>
              </a:buClr>
              <a:buFont typeface="Wingdings" panose="05000000000000000000" pitchFamily="2" charset="2"/>
              <a:buChar char="§"/>
              <a:defRPr sz="2000" baseline="0">
                <a:solidFill>
                  <a:schemeClr val="tx1"/>
                </a:solidFill>
                <a:latin typeface="+mn-lt"/>
              </a:defRPr>
            </a:lvl3pPr>
            <a:lvl4pPr marL="1600200" indent="-228600" algn="l" rtl="0" eaLnBrk="1" fontAlgn="base" hangingPunct="1">
              <a:spcBef>
                <a:spcPct val="20000"/>
              </a:spcBef>
              <a:spcAft>
                <a:spcPct val="0"/>
              </a:spcAft>
              <a:buClr>
                <a:srgbClr val="00847D"/>
              </a:buClr>
              <a:buChar char="•"/>
              <a:defRPr sz="1600">
                <a:solidFill>
                  <a:schemeClr val="tx1"/>
                </a:solidFill>
                <a:latin typeface="+mn-lt"/>
              </a:defRPr>
            </a:lvl4pPr>
            <a:lvl5pPr marL="2057400" indent="-228600" algn="l" rtl="0" eaLnBrk="1" fontAlgn="base" hangingPunct="1">
              <a:spcBef>
                <a:spcPct val="20000"/>
              </a:spcBef>
              <a:spcAft>
                <a:spcPct val="0"/>
              </a:spcAft>
              <a:buClr>
                <a:srgbClr val="009CDD"/>
              </a:buClr>
              <a:buFont typeface="Wingdings" panose="05000000000000000000" pitchFamily="2" charset="2"/>
              <a:buChar char="ü"/>
              <a:defRPr sz="1500">
                <a:solidFill>
                  <a:schemeClr val="tx1"/>
                </a:solidFill>
                <a:latin typeface="+mn-lt"/>
              </a:defRPr>
            </a:lvl5pPr>
            <a:lvl6pPr marL="25146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9pPr>
          </a:lstStyle>
          <a:p>
            <a:pPr marL="538163" lvl="2" indent="0" algn="just">
              <a:buFont typeface="Wingdings" panose="05000000000000000000" pitchFamily="2" charset="2"/>
              <a:buNone/>
            </a:pPr>
            <a:r>
              <a:rPr lang="fr-FR" sz="1600" i="1" kern="0" dirty="0"/>
              <a:t>Outil 3.1 : Outil de suivi du fonds.</a:t>
            </a:r>
          </a:p>
        </p:txBody>
      </p:sp>
      <p:pic>
        <p:nvPicPr>
          <p:cNvPr id="4" name="Graphique 3" descr="Engrenages contour">
            <a:extLst>
              <a:ext uri="{FF2B5EF4-FFF2-40B4-BE49-F238E27FC236}">
                <a16:creationId xmlns:a16="http://schemas.microsoft.com/office/drawing/2014/main" id="{D3EBC73A-2541-597E-B43C-52BBF0F598B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9712" y="3984496"/>
            <a:ext cx="624385" cy="624385"/>
          </a:xfrm>
          <a:prstGeom prst="rect">
            <a:avLst/>
          </a:prstGeom>
        </p:spPr>
      </p:pic>
    </p:spTree>
    <p:extLst>
      <p:ext uri="{BB962C8B-B14F-4D97-AF65-F5344CB8AC3E}">
        <p14:creationId xmlns:p14="http://schemas.microsoft.com/office/powerpoint/2010/main" val="19216214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contenu 7">
            <a:extLst>
              <a:ext uri="{FF2B5EF4-FFF2-40B4-BE49-F238E27FC236}">
                <a16:creationId xmlns:a16="http://schemas.microsoft.com/office/drawing/2014/main" id="{1DD9549E-589F-4D48-B2DC-8F7F4B1EC4E2}"/>
              </a:ext>
            </a:extLst>
          </p:cNvPr>
          <p:cNvSpPr>
            <a:spLocks noGrp="1"/>
          </p:cNvSpPr>
          <p:nvPr>
            <p:ph idx="1"/>
          </p:nvPr>
        </p:nvSpPr>
        <p:spPr>
          <a:xfrm>
            <a:off x="457200" y="1556792"/>
            <a:ext cx="8229600" cy="4392488"/>
          </a:xfrm>
        </p:spPr>
        <p:txBody>
          <a:bodyPr/>
          <a:lstStyle/>
          <a:p>
            <a:pPr>
              <a:buFontTx/>
              <a:buChar char="-"/>
              <a:tabLst>
                <a:tab pos="268288" algn="l"/>
              </a:tabLst>
            </a:pPr>
            <a:r>
              <a:rPr lang="fr-FR" b="1" dirty="0">
                <a:solidFill>
                  <a:schemeClr val="accent5"/>
                </a:solidFill>
              </a:rPr>
              <a:t>Périodicité du bilan</a:t>
            </a:r>
          </a:p>
          <a:p>
            <a:pPr marL="382588" indent="0">
              <a:buNone/>
              <a:tabLst>
                <a:tab pos="725488" algn="l"/>
              </a:tabLst>
            </a:pPr>
            <a:endParaRPr lang="fr-FR" sz="500" dirty="0"/>
          </a:p>
          <a:p>
            <a:pPr marL="725488">
              <a:tabLst>
                <a:tab pos="725488" algn="l"/>
              </a:tabLst>
            </a:pPr>
            <a:r>
              <a:rPr lang="fr-FR" dirty="0"/>
              <a:t>D’un point de vue </a:t>
            </a:r>
            <a:r>
              <a:rPr lang="fr-FR" b="1" dirty="0"/>
              <a:t>temporel</a:t>
            </a:r>
            <a:r>
              <a:rPr lang="fr-FR" dirty="0"/>
              <a:t>, complémentarité entre :</a:t>
            </a:r>
          </a:p>
          <a:p>
            <a:pPr marL="382588" indent="0">
              <a:buNone/>
              <a:tabLst>
                <a:tab pos="725488" algn="l"/>
              </a:tabLst>
            </a:pPr>
            <a:endParaRPr lang="fr-FR" sz="500" dirty="0"/>
          </a:p>
          <a:p>
            <a:pPr marL="1071563" lvl="1" algn="just"/>
            <a:r>
              <a:rPr lang="fr-FR" sz="1800" dirty="0"/>
              <a:t>le </a:t>
            </a:r>
            <a:r>
              <a:rPr lang="fr-FR" sz="1800" u="sng" dirty="0"/>
              <a:t>bilan annuel :</a:t>
            </a:r>
          </a:p>
          <a:p>
            <a:pPr marL="1608138" lvl="2" algn="just"/>
            <a:r>
              <a:rPr lang="fr-FR" sz="1600" dirty="0"/>
              <a:t>indispensable pour assurer le suivi financier et technique du fonds (ressources investies/disponibles, plan de charge des agents, etc.)</a:t>
            </a:r>
          </a:p>
          <a:p>
            <a:pPr marL="1608138" lvl="2" algn="just"/>
            <a:r>
              <a:rPr lang="fr-FR" sz="1600" dirty="0"/>
              <a:t>et pour conférer de la souplesse au dispositif (ajustements réguliers du fonctionnement, par exemple) ;</a:t>
            </a:r>
          </a:p>
          <a:p>
            <a:pPr marL="1319213" lvl="2" indent="0" algn="just">
              <a:buNone/>
            </a:pPr>
            <a:endParaRPr lang="fr-FR" sz="500" dirty="0"/>
          </a:p>
          <a:p>
            <a:pPr marL="1071563" lvl="1" algn="just"/>
            <a:r>
              <a:rPr lang="fr-FR" sz="1800" dirty="0"/>
              <a:t>les </a:t>
            </a:r>
            <a:r>
              <a:rPr lang="fr-FR" sz="1800" u="sng" dirty="0"/>
              <a:t>points d’étape pluriannuels :</a:t>
            </a:r>
            <a:r>
              <a:rPr lang="fr-FR" sz="1800" dirty="0"/>
              <a:t> </a:t>
            </a:r>
          </a:p>
          <a:p>
            <a:pPr marL="1608138" lvl="2" algn="just"/>
            <a:r>
              <a:rPr lang="fr-FR" sz="1600" dirty="0"/>
              <a:t>destinés à alimenter les choix stratégiques à des moments clés (stopper le fonds ou au contraire élargir son champ d’action), </a:t>
            </a:r>
          </a:p>
          <a:p>
            <a:pPr marL="1608138" lvl="2" algn="just"/>
            <a:r>
              <a:rPr lang="fr-FR" sz="1600" dirty="0"/>
              <a:t>ou bien à assurer une communication plus large sur le dispositif.</a:t>
            </a:r>
          </a:p>
          <a:p>
            <a:pPr marL="1319213" lvl="2" indent="0" algn="just">
              <a:buNone/>
            </a:pPr>
            <a:endParaRPr lang="fr-FR" sz="800" dirty="0"/>
          </a:p>
          <a:p>
            <a:pPr marL="1319213" lvl="2" indent="0" algn="just">
              <a:buNone/>
            </a:pPr>
            <a:r>
              <a:rPr lang="fr-FR" sz="1600" b="1" dirty="0"/>
              <a:t>=&gt; Enjeu essentiel d’un bilan communiquant, en interne voire en externe, pour alimenter la dynamique de « contrat interne ».</a:t>
            </a:r>
          </a:p>
        </p:txBody>
      </p:sp>
      <p:sp>
        <p:nvSpPr>
          <p:cNvPr id="2" name="Titre 1"/>
          <p:cNvSpPr>
            <a:spLocks noGrp="1"/>
          </p:cNvSpPr>
          <p:nvPr>
            <p:ph type="title"/>
          </p:nvPr>
        </p:nvSpPr>
        <p:spPr/>
        <p:txBody>
          <a:bodyPr/>
          <a:lstStyle/>
          <a:p>
            <a:pPr marL="536575" indent="-536575" algn="l"/>
            <a:r>
              <a:rPr lang="fr-FR" dirty="0"/>
              <a:t>3. Suivi &amp; amélioration continue</a:t>
            </a:r>
            <a:br>
              <a:rPr lang="fr-FR" dirty="0"/>
            </a:br>
            <a:r>
              <a:rPr lang="fr-FR" sz="3000" dirty="0"/>
              <a:t>B. Nécessité d’un processus itératif</a:t>
            </a:r>
            <a:endParaRPr lang="fr-FR" dirty="0"/>
          </a:p>
        </p:txBody>
      </p:sp>
    </p:spTree>
    <p:extLst>
      <p:ext uri="{BB962C8B-B14F-4D97-AF65-F5344CB8AC3E}">
        <p14:creationId xmlns:p14="http://schemas.microsoft.com/office/powerpoint/2010/main" val="111994135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contenu 7">
            <a:extLst>
              <a:ext uri="{FF2B5EF4-FFF2-40B4-BE49-F238E27FC236}">
                <a16:creationId xmlns:a16="http://schemas.microsoft.com/office/drawing/2014/main" id="{1DD9549E-589F-4D48-B2DC-8F7F4B1EC4E2}"/>
              </a:ext>
            </a:extLst>
          </p:cNvPr>
          <p:cNvSpPr>
            <a:spLocks noGrp="1"/>
          </p:cNvSpPr>
          <p:nvPr>
            <p:ph idx="1"/>
          </p:nvPr>
        </p:nvSpPr>
        <p:spPr>
          <a:xfrm>
            <a:off x="457200" y="1412776"/>
            <a:ext cx="8229600" cy="432048"/>
          </a:xfrm>
        </p:spPr>
        <p:txBody>
          <a:bodyPr/>
          <a:lstStyle/>
          <a:p>
            <a:pPr>
              <a:buFontTx/>
              <a:buChar char="-"/>
              <a:tabLst>
                <a:tab pos="268288" algn="l"/>
              </a:tabLst>
            </a:pPr>
            <a:r>
              <a:rPr lang="fr-FR" b="1" dirty="0">
                <a:solidFill>
                  <a:schemeClr val="accent5"/>
                </a:solidFill>
              </a:rPr>
              <a:t>Boucle itérative pour assurer une amélioration en continu</a:t>
            </a:r>
          </a:p>
        </p:txBody>
      </p:sp>
      <p:sp>
        <p:nvSpPr>
          <p:cNvPr id="2" name="Titre 1"/>
          <p:cNvSpPr>
            <a:spLocks noGrp="1"/>
          </p:cNvSpPr>
          <p:nvPr>
            <p:ph type="title"/>
          </p:nvPr>
        </p:nvSpPr>
        <p:spPr/>
        <p:txBody>
          <a:bodyPr/>
          <a:lstStyle/>
          <a:p>
            <a:pPr marL="536575" indent="-536575" algn="l"/>
            <a:r>
              <a:rPr lang="fr-FR" dirty="0"/>
              <a:t>3. Suivi &amp; amélioration continue</a:t>
            </a:r>
            <a:br>
              <a:rPr lang="fr-FR" dirty="0"/>
            </a:br>
            <a:r>
              <a:rPr lang="fr-FR" sz="3000" dirty="0"/>
              <a:t>B. Nécessité d’un processus itératif</a:t>
            </a:r>
            <a:endParaRPr lang="fr-FR" dirty="0"/>
          </a:p>
        </p:txBody>
      </p:sp>
      <p:pic>
        <p:nvPicPr>
          <p:cNvPr id="4" name="Image 3">
            <a:extLst>
              <a:ext uri="{FF2B5EF4-FFF2-40B4-BE49-F238E27FC236}">
                <a16:creationId xmlns:a16="http://schemas.microsoft.com/office/drawing/2014/main" id="{958B0FFD-48BA-4F03-C7AF-FEE72FA1D703}"/>
              </a:ext>
            </a:extLst>
          </p:cNvPr>
          <p:cNvPicPr>
            <a:picLocks noChangeAspect="1"/>
          </p:cNvPicPr>
          <p:nvPr/>
        </p:nvPicPr>
        <p:blipFill>
          <a:blip r:embed="rId2"/>
          <a:stretch>
            <a:fillRect/>
          </a:stretch>
        </p:blipFill>
        <p:spPr>
          <a:xfrm>
            <a:off x="622166" y="2060848"/>
            <a:ext cx="7982282" cy="3864817"/>
          </a:xfrm>
          <a:prstGeom prst="rect">
            <a:avLst/>
          </a:prstGeom>
        </p:spPr>
      </p:pic>
    </p:spTree>
    <p:extLst>
      <p:ext uri="{BB962C8B-B14F-4D97-AF65-F5344CB8AC3E}">
        <p14:creationId xmlns:p14="http://schemas.microsoft.com/office/powerpoint/2010/main" val="341879376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marL="536575" indent="-536575" algn="l"/>
            <a:r>
              <a:rPr lang="fr-FR" dirty="0"/>
              <a:t>3. Suivi &amp; amélioration continue</a:t>
            </a:r>
            <a:br>
              <a:rPr lang="fr-FR" dirty="0"/>
            </a:br>
            <a:r>
              <a:rPr lang="fr-FR" sz="3000" dirty="0"/>
              <a:t>C. Illustrations</a:t>
            </a:r>
            <a:endParaRPr lang="fr-FR" dirty="0"/>
          </a:p>
        </p:txBody>
      </p:sp>
      <p:sp>
        <p:nvSpPr>
          <p:cNvPr id="5" name="Espace réservé du contenu 7">
            <a:extLst>
              <a:ext uri="{FF2B5EF4-FFF2-40B4-BE49-F238E27FC236}">
                <a16:creationId xmlns:a16="http://schemas.microsoft.com/office/drawing/2014/main" id="{C7F248F1-1CBA-9045-AA48-F6866840BD13}"/>
              </a:ext>
            </a:extLst>
          </p:cNvPr>
          <p:cNvSpPr txBox="1">
            <a:spLocks/>
          </p:cNvSpPr>
          <p:nvPr/>
        </p:nvSpPr>
        <p:spPr bwMode="auto">
          <a:xfrm>
            <a:off x="457200" y="1556792"/>
            <a:ext cx="8229600" cy="4320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marR="0" indent="-342900" algn="l" defTabSz="914400" rtl="0" eaLnBrk="1" fontAlgn="base" latinLnBrk="0" hangingPunct="1">
              <a:lnSpc>
                <a:spcPct val="100000"/>
              </a:lnSpc>
              <a:spcBef>
                <a:spcPct val="20000"/>
              </a:spcBef>
              <a:spcAft>
                <a:spcPct val="0"/>
              </a:spcAft>
              <a:buClr>
                <a:schemeClr val="accent5"/>
              </a:buClr>
              <a:buSzPct val="120000"/>
              <a:buFont typeface="Arial" panose="020B0604020202020204" pitchFamily="34" charset="0"/>
              <a:buChar char="•"/>
              <a:tabLst>
                <a:tab pos="538163" algn="l"/>
              </a:tabLst>
              <a:defRPr sz="2000" b="0" i="0" baseline="0">
                <a:solidFill>
                  <a:schemeClr val="tx1"/>
                </a:solidFill>
                <a:latin typeface="+mn-lt"/>
                <a:ea typeface="+mn-ea"/>
                <a:cs typeface="+mn-cs"/>
              </a:defRPr>
            </a:lvl1pPr>
            <a:lvl2pPr marL="809625" indent="-285750" algn="l" rtl="0" eaLnBrk="1" fontAlgn="base" hangingPunct="1">
              <a:spcBef>
                <a:spcPct val="20000"/>
              </a:spcBef>
              <a:spcAft>
                <a:spcPct val="0"/>
              </a:spcAft>
              <a:buClr>
                <a:schemeClr val="accent5"/>
              </a:buClr>
              <a:buSzPct val="80000"/>
              <a:buFont typeface="Courier New" panose="02070309020205020404" pitchFamily="49" charset="0"/>
              <a:buChar char="o"/>
              <a:defRPr sz="2000">
                <a:solidFill>
                  <a:schemeClr val="tx1"/>
                </a:solidFill>
                <a:latin typeface="+mn-lt"/>
              </a:defRPr>
            </a:lvl2pPr>
            <a:lvl3pPr marL="1346200" marR="0" indent="-288925" algn="l" defTabSz="914400" rtl="0" eaLnBrk="1" fontAlgn="base" latinLnBrk="0" hangingPunct="1">
              <a:lnSpc>
                <a:spcPct val="100000"/>
              </a:lnSpc>
              <a:spcBef>
                <a:spcPct val="20000"/>
              </a:spcBef>
              <a:spcAft>
                <a:spcPct val="0"/>
              </a:spcAft>
              <a:buClr>
                <a:schemeClr val="accent5"/>
              </a:buClr>
              <a:buSzTx/>
              <a:buFont typeface="Wingdings" panose="05000000000000000000" pitchFamily="2" charset="2"/>
              <a:buChar char="§"/>
              <a:tabLst/>
              <a:defRPr sz="2000">
                <a:solidFill>
                  <a:schemeClr val="tx1"/>
                </a:solidFill>
                <a:latin typeface="+mn-lt"/>
              </a:defRPr>
            </a:lvl3pPr>
            <a:lvl4pPr marL="1600200" indent="-228600" algn="l" rtl="0" eaLnBrk="1" fontAlgn="base" hangingPunct="1">
              <a:spcBef>
                <a:spcPct val="20000"/>
              </a:spcBef>
              <a:spcAft>
                <a:spcPct val="0"/>
              </a:spcAft>
              <a:buClr>
                <a:srgbClr val="00847D"/>
              </a:buClr>
              <a:buChar char="•"/>
              <a:defRPr sz="1600">
                <a:solidFill>
                  <a:schemeClr val="tx1"/>
                </a:solidFill>
                <a:latin typeface="+mn-lt"/>
              </a:defRPr>
            </a:lvl4pPr>
            <a:lvl5pPr marL="2057400" indent="-228600" algn="l" rtl="0" eaLnBrk="1" fontAlgn="base" hangingPunct="1">
              <a:spcBef>
                <a:spcPct val="20000"/>
              </a:spcBef>
              <a:spcAft>
                <a:spcPct val="0"/>
              </a:spcAft>
              <a:buClr>
                <a:srgbClr val="009CDD"/>
              </a:buClr>
              <a:buFont typeface="Wingdings" panose="05000000000000000000" pitchFamily="2" charset="2"/>
              <a:buChar char="ü"/>
              <a:defRPr sz="1500">
                <a:solidFill>
                  <a:schemeClr val="tx1"/>
                </a:solidFill>
                <a:latin typeface="+mn-lt"/>
              </a:defRPr>
            </a:lvl5pPr>
            <a:lvl6pPr marL="25146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9pPr>
          </a:lstStyle>
          <a:p>
            <a:pPr>
              <a:buFontTx/>
              <a:buChar char="-"/>
              <a:tabLst>
                <a:tab pos="268288" algn="l"/>
              </a:tabLst>
            </a:pPr>
            <a:r>
              <a:rPr lang="fr-FR" b="1" kern="0" dirty="0">
                <a:solidFill>
                  <a:schemeClr val="accent5"/>
                </a:solidFill>
              </a:rPr>
              <a:t>Quelques exemples de graphiques mobilisables en bilan</a:t>
            </a:r>
          </a:p>
        </p:txBody>
      </p:sp>
      <p:pic>
        <p:nvPicPr>
          <p:cNvPr id="6" name="Image 5">
            <a:extLst>
              <a:ext uri="{FF2B5EF4-FFF2-40B4-BE49-F238E27FC236}">
                <a16:creationId xmlns:a16="http://schemas.microsoft.com/office/drawing/2014/main" id="{7C7D1884-4A0E-F3F2-10A6-33FF9C410494}"/>
              </a:ext>
            </a:extLst>
          </p:cNvPr>
          <p:cNvPicPr>
            <a:picLocks noChangeAspect="1"/>
          </p:cNvPicPr>
          <p:nvPr/>
        </p:nvPicPr>
        <p:blipFill>
          <a:blip r:embed="rId2"/>
          <a:stretch>
            <a:fillRect/>
          </a:stretch>
        </p:blipFill>
        <p:spPr>
          <a:xfrm>
            <a:off x="252821" y="2377957"/>
            <a:ext cx="8567651" cy="3211283"/>
          </a:xfrm>
          <a:prstGeom prst="rect">
            <a:avLst/>
          </a:prstGeom>
        </p:spPr>
      </p:pic>
    </p:spTree>
    <p:extLst>
      <p:ext uri="{BB962C8B-B14F-4D97-AF65-F5344CB8AC3E}">
        <p14:creationId xmlns:p14="http://schemas.microsoft.com/office/powerpoint/2010/main" val="165298202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marL="536575" indent="-536575" algn="l"/>
            <a:r>
              <a:rPr lang="fr-FR" dirty="0"/>
              <a:t>3. Suivi &amp; amélioration continue</a:t>
            </a:r>
            <a:br>
              <a:rPr lang="fr-FR" dirty="0"/>
            </a:br>
            <a:r>
              <a:rPr lang="fr-FR" sz="3000" dirty="0"/>
              <a:t>C. Illustrations</a:t>
            </a:r>
            <a:endParaRPr lang="fr-FR" dirty="0"/>
          </a:p>
        </p:txBody>
      </p:sp>
      <p:pic>
        <p:nvPicPr>
          <p:cNvPr id="3" name="Image 2">
            <a:extLst>
              <a:ext uri="{FF2B5EF4-FFF2-40B4-BE49-F238E27FC236}">
                <a16:creationId xmlns:a16="http://schemas.microsoft.com/office/drawing/2014/main" id="{B85BAAC1-7360-45D8-2FE4-480EE1DE4C9A}"/>
              </a:ext>
            </a:extLst>
          </p:cNvPr>
          <p:cNvPicPr>
            <a:picLocks noChangeAspect="1"/>
          </p:cNvPicPr>
          <p:nvPr/>
        </p:nvPicPr>
        <p:blipFill>
          <a:blip r:embed="rId2"/>
          <a:stretch>
            <a:fillRect/>
          </a:stretch>
        </p:blipFill>
        <p:spPr>
          <a:xfrm>
            <a:off x="827584" y="1371343"/>
            <a:ext cx="7740352" cy="4649945"/>
          </a:xfrm>
          <a:prstGeom prst="rect">
            <a:avLst/>
          </a:prstGeom>
        </p:spPr>
      </p:pic>
    </p:spTree>
    <p:extLst>
      <p:ext uri="{BB962C8B-B14F-4D97-AF65-F5344CB8AC3E}">
        <p14:creationId xmlns:p14="http://schemas.microsoft.com/office/powerpoint/2010/main" val="420120098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marL="536575" indent="-536575" algn="l"/>
            <a:r>
              <a:rPr lang="fr-FR" dirty="0"/>
              <a:t>3. Suivi &amp; amélioration continue</a:t>
            </a:r>
            <a:br>
              <a:rPr lang="fr-FR" dirty="0"/>
            </a:br>
            <a:r>
              <a:rPr lang="fr-FR" sz="3000" dirty="0"/>
              <a:t>C. Illustrations</a:t>
            </a:r>
            <a:endParaRPr lang="fr-FR" dirty="0"/>
          </a:p>
        </p:txBody>
      </p:sp>
      <p:pic>
        <p:nvPicPr>
          <p:cNvPr id="4" name="Image 3">
            <a:extLst>
              <a:ext uri="{FF2B5EF4-FFF2-40B4-BE49-F238E27FC236}">
                <a16:creationId xmlns:a16="http://schemas.microsoft.com/office/drawing/2014/main" id="{6C79C5B5-8D87-B2D9-8182-E5F12A1C666D}"/>
              </a:ext>
            </a:extLst>
          </p:cNvPr>
          <p:cNvPicPr>
            <a:picLocks noChangeAspect="1"/>
          </p:cNvPicPr>
          <p:nvPr/>
        </p:nvPicPr>
        <p:blipFill>
          <a:blip r:embed="rId2"/>
          <a:stretch>
            <a:fillRect/>
          </a:stretch>
        </p:blipFill>
        <p:spPr>
          <a:xfrm>
            <a:off x="792088" y="1421333"/>
            <a:ext cx="7812360" cy="4455939"/>
          </a:xfrm>
          <a:prstGeom prst="rect">
            <a:avLst/>
          </a:prstGeom>
        </p:spPr>
      </p:pic>
    </p:spTree>
    <p:extLst>
      <p:ext uri="{BB962C8B-B14F-4D97-AF65-F5344CB8AC3E}">
        <p14:creationId xmlns:p14="http://schemas.microsoft.com/office/powerpoint/2010/main" val="253439784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marL="536575" indent="-536575" algn="l"/>
            <a:r>
              <a:rPr lang="fr-FR" dirty="0"/>
              <a:t>3. Suivi &amp; amélioration continue</a:t>
            </a:r>
            <a:br>
              <a:rPr lang="fr-FR" dirty="0"/>
            </a:br>
            <a:r>
              <a:rPr lang="fr-FR" sz="3000" dirty="0"/>
              <a:t>C. Illustrations</a:t>
            </a:r>
            <a:endParaRPr lang="fr-FR" dirty="0"/>
          </a:p>
        </p:txBody>
      </p:sp>
      <p:pic>
        <p:nvPicPr>
          <p:cNvPr id="3" name="Image 2">
            <a:extLst>
              <a:ext uri="{FF2B5EF4-FFF2-40B4-BE49-F238E27FC236}">
                <a16:creationId xmlns:a16="http://schemas.microsoft.com/office/drawing/2014/main" id="{5B65C9A2-D21B-CCCE-7582-1B920B5E3657}"/>
              </a:ext>
            </a:extLst>
          </p:cNvPr>
          <p:cNvPicPr>
            <a:picLocks noChangeAspect="1"/>
          </p:cNvPicPr>
          <p:nvPr/>
        </p:nvPicPr>
        <p:blipFill>
          <a:blip r:embed="rId2"/>
          <a:stretch>
            <a:fillRect/>
          </a:stretch>
        </p:blipFill>
        <p:spPr>
          <a:xfrm>
            <a:off x="914400" y="1340768"/>
            <a:ext cx="7380312" cy="4564859"/>
          </a:xfrm>
          <a:prstGeom prst="rect">
            <a:avLst/>
          </a:prstGeom>
        </p:spPr>
      </p:pic>
    </p:spTree>
    <p:extLst>
      <p:ext uri="{BB962C8B-B14F-4D97-AF65-F5344CB8AC3E}">
        <p14:creationId xmlns:p14="http://schemas.microsoft.com/office/powerpoint/2010/main" val="361855731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marL="536575" indent="-536575" algn="l"/>
            <a:r>
              <a:rPr lang="fr-FR" dirty="0"/>
              <a:t>3. Suivi &amp; amélioration continue</a:t>
            </a:r>
            <a:br>
              <a:rPr lang="fr-FR" dirty="0"/>
            </a:br>
            <a:r>
              <a:rPr lang="fr-FR" sz="3000" dirty="0"/>
              <a:t>C. Illustrations</a:t>
            </a:r>
            <a:endParaRPr lang="fr-FR" dirty="0"/>
          </a:p>
        </p:txBody>
      </p:sp>
      <p:pic>
        <p:nvPicPr>
          <p:cNvPr id="4" name="Image 3">
            <a:extLst>
              <a:ext uri="{FF2B5EF4-FFF2-40B4-BE49-F238E27FC236}">
                <a16:creationId xmlns:a16="http://schemas.microsoft.com/office/drawing/2014/main" id="{63E3FA71-C9BA-8039-1D39-B7A1CBF22491}"/>
              </a:ext>
            </a:extLst>
          </p:cNvPr>
          <p:cNvPicPr>
            <a:picLocks noChangeAspect="1"/>
          </p:cNvPicPr>
          <p:nvPr/>
        </p:nvPicPr>
        <p:blipFill>
          <a:blip r:embed="rId2"/>
          <a:stretch>
            <a:fillRect/>
          </a:stretch>
        </p:blipFill>
        <p:spPr>
          <a:xfrm>
            <a:off x="899592" y="1433845"/>
            <a:ext cx="7416824" cy="4587443"/>
          </a:xfrm>
          <a:prstGeom prst="rect">
            <a:avLst/>
          </a:prstGeom>
        </p:spPr>
      </p:pic>
    </p:spTree>
    <p:extLst>
      <p:ext uri="{BB962C8B-B14F-4D97-AF65-F5344CB8AC3E}">
        <p14:creationId xmlns:p14="http://schemas.microsoft.com/office/powerpoint/2010/main" val="311565943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marL="536575" indent="-536575" algn="l"/>
            <a:r>
              <a:rPr lang="fr-FR" dirty="0"/>
              <a:t>3. Suivi &amp; amélioration continue</a:t>
            </a:r>
            <a:br>
              <a:rPr lang="fr-FR" dirty="0"/>
            </a:br>
            <a:r>
              <a:rPr lang="fr-FR" sz="3000" dirty="0"/>
              <a:t>C. Illustrations</a:t>
            </a:r>
            <a:endParaRPr lang="fr-FR" dirty="0"/>
          </a:p>
        </p:txBody>
      </p:sp>
      <p:sp>
        <p:nvSpPr>
          <p:cNvPr id="5" name="Espace réservé du contenu 7">
            <a:extLst>
              <a:ext uri="{FF2B5EF4-FFF2-40B4-BE49-F238E27FC236}">
                <a16:creationId xmlns:a16="http://schemas.microsoft.com/office/drawing/2014/main" id="{C7F248F1-1CBA-9045-AA48-F6866840BD13}"/>
              </a:ext>
            </a:extLst>
          </p:cNvPr>
          <p:cNvSpPr txBox="1">
            <a:spLocks/>
          </p:cNvSpPr>
          <p:nvPr/>
        </p:nvSpPr>
        <p:spPr bwMode="auto">
          <a:xfrm>
            <a:off x="457200" y="1412776"/>
            <a:ext cx="8229600" cy="33123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marR="0" indent="-342900" algn="l" defTabSz="914400" rtl="0" eaLnBrk="1" fontAlgn="base" latinLnBrk="0" hangingPunct="1">
              <a:lnSpc>
                <a:spcPct val="100000"/>
              </a:lnSpc>
              <a:spcBef>
                <a:spcPct val="20000"/>
              </a:spcBef>
              <a:spcAft>
                <a:spcPct val="0"/>
              </a:spcAft>
              <a:buClr>
                <a:schemeClr val="accent5"/>
              </a:buClr>
              <a:buSzPct val="120000"/>
              <a:buFont typeface="Arial" panose="020B0604020202020204" pitchFamily="34" charset="0"/>
              <a:buChar char="•"/>
              <a:tabLst>
                <a:tab pos="538163" algn="l"/>
              </a:tabLst>
              <a:defRPr sz="2000" b="0" i="0" baseline="0">
                <a:solidFill>
                  <a:schemeClr val="tx1"/>
                </a:solidFill>
                <a:latin typeface="+mn-lt"/>
                <a:ea typeface="+mn-ea"/>
                <a:cs typeface="+mn-cs"/>
              </a:defRPr>
            </a:lvl1pPr>
            <a:lvl2pPr marL="809625" indent="-285750" algn="l" rtl="0" eaLnBrk="1" fontAlgn="base" hangingPunct="1">
              <a:spcBef>
                <a:spcPct val="20000"/>
              </a:spcBef>
              <a:spcAft>
                <a:spcPct val="0"/>
              </a:spcAft>
              <a:buClr>
                <a:schemeClr val="accent5"/>
              </a:buClr>
              <a:buSzPct val="80000"/>
              <a:buFont typeface="Courier New" panose="02070309020205020404" pitchFamily="49" charset="0"/>
              <a:buChar char="o"/>
              <a:defRPr sz="2000">
                <a:solidFill>
                  <a:schemeClr val="tx1"/>
                </a:solidFill>
                <a:latin typeface="+mn-lt"/>
              </a:defRPr>
            </a:lvl2pPr>
            <a:lvl3pPr marL="1346200" marR="0" indent="-288925" algn="l" defTabSz="914400" rtl="0" eaLnBrk="1" fontAlgn="base" latinLnBrk="0" hangingPunct="1">
              <a:lnSpc>
                <a:spcPct val="100000"/>
              </a:lnSpc>
              <a:spcBef>
                <a:spcPct val="20000"/>
              </a:spcBef>
              <a:spcAft>
                <a:spcPct val="0"/>
              </a:spcAft>
              <a:buClr>
                <a:schemeClr val="accent5"/>
              </a:buClr>
              <a:buSzTx/>
              <a:buFont typeface="Wingdings" panose="05000000000000000000" pitchFamily="2" charset="2"/>
              <a:buChar char="§"/>
              <a:tabLst/>
              <a:defRPr sz="2000">
                <a:solidFill>
                  <a:schemeClr val="tx1"/>
                </a:solidFill>
                <a:latin typeface="+mn-lt"/>
              </a:defRPr>
            </a:lvl3pPr>
            <a:lvl4pPr marL="1600200" indent="-228600" algn="l" rtl="0" eaLnBrk="1" fontAlgn="base" hangingPunct="1">
              <a:spcBef>
                <a:spcPct val="20000"/>
              </a:spcBef>
              <a:spcAft>
                <a:spcPct val="0"/>
              </a:spcAft>
              <a:buClr>
                <a:srgbClr val="00847D"/>
              </a:buClr>
              <a:buChar char="•"/>
              <a:defRPr sz="1600">
                <a:solidFill>
                  <a:schemeClr val="tx1"/>
                </a:solidFill>
                <a:latin typeface="+mn-lt"/>
              </a:defRPr>
            </a:lvl4pPr>
            <a:lvl5pPr marL="2057400" indent="-228600" algn="l" rtl="0" eaLnBrk="1" fontAlgn="base" hangingPunct="1">
              <a:spcBef>
                <a:spcPct val="20000"/>
              </a:spcBef>
              <a:spcAft>
                <a:spcPct val="0"/>
              </a:spcAft>
              <a:buClr>
                <a:srgbClr val="009CDD"/>
              </a:buClr>
              <a:buFont typeface="Wingdings" panose="05000000000000000000" pitchFamily="2" charset="2"/>
              <a:buChar char="ü"/>
              <a:defRPr sz="1500">
                <a:solidFill>
                  <a:schemeClr val="tx1"/>
                </a:solidFill>
                <a:latin typeface="+mn-lt"/>
              </a:defRPr>
            </a:lvl5pPr>
            <a:lvl6pPr marL="25146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9pPr>
          </a:lstStyle>
          <a:p>
            <a:pPr>
              <a:buFontTx/>
              <a:buChar char="-"/>
              <a:tabLst>
                <a:tab pos="268288" algn="l"/>
              </a:tabLst>
            </a:pPr>
            <a:r>
              <a:rPr lang="fr-FR" b="1" kern="0" dirty="0">
                <a:solidFill>
                  <a:schemeClr val="accent5"/>
                </a:solidFill>
              </a:rPr>
              <a:t>Le retour d’expérience d’Albertville, illustration du processus d’évolution continue du dispositif</a:t>
            </a:r>
          </a:p>
          <a:p>
            <a:pPr marL="0" indent="0">
              <a:buNone/>
              <a:tabLst>
                <a:tab pos="268288" algn="l"/>
              </a:tabLst>
            </a:pPr>
            <a:endParaRPr lang="fr-FR" sz="1000" b="1" kern="0" dirty="0">
              <a:solidFill>
                <a:schemeClr val="accent5"/>
              </a:solidFill>
            </a:endParaRPr>
          </a:p>
          <a:p>
            <a:pPr marL="0" indent="0" algn="just">
              <a:buNone/>
              <a:tabLst>
                <a:tab pos="268288" algn="l"/>
              </a:tabLst>
            </a:pPr>
            <a:r>
              <a:rPr lang="fr-FR" sz="1700" kern="0" dirty="0"/>
              <a:t>Dans les supports de présentation de sa démarche, la commune d’Albertville fait clairement apparaître les évolutions appliquées au dispositif au fil du temps :</a:t>
            </a:r>
          </a:p>
          <a:p>
            <a:pPr algn="just">
              <a:buFontTx/>
              <a:buChar char="-"/>
              <a:tabLst>
                <a:tab pos="268288" algn="l"/>
              </a:tabLst>
            </a:pPr>
            <a:r>
              <a:rPr lang="fr-FR" sz="1700" kern="0" dirty="0"/>
              <a:t>caractère expérimental et exploratoire des 1ères années ;</a:t>
            </a:r>
          </a:p>
          <a:p>
            <a:pPr algn="just">
              <a:buFontTx/>
              <a:buChar char="-"/>
              <a:tabLst>
                <a:tab pos="268288" algn="l"/>
              </a:tabLst>
            </a:pPr>
            <a:r>
              <a:rPr lang="fr-FR" sz="1700" kern="0" dirty="0"/>
              <a:t>réexamen puis augmentation des ressources allouées au fonds dans un deuxième temps ;</a:t>
            </a:r>
          </a:p>
          <a:p>
            <a:pPr algn="just">
              <a:buFontTx/>
              <a:buChar char="-"/>
              <a:tabLst>
                <a:tab pos="268288" algn="l"/>
              </a:tabLst>
            </a:pPr>
            <a:r>
              <a:rPr lang="fr-FR" sz="1700" kern="0" dirty="0"/>
              <a:t>réflexion sur l’élargissement des critères d’éligibilité des actions, une fois le dispositif monté en puissance et la démarche bien installée ; </a:t>
            </a:r>
          </a:p>
          <a:p>
            <a:pPr algn="just">
              <a:buFontTx/>
              <a:buChar char="-"/>
              <a:tabLst>
                <a:tab pos="268288" algn="l"/>
              </a:tabLst>
            </a:pPr>
            <a:r>
              <a:rPr lang="fr-FR" sz="1700" kern="0" dirty="0"/>
              <a:t>etc.</a:t>
            </a:r>
            <a:endParaRPr lang="fr-FR" sz="1700" kern="0" dirty="0">
              <a:highlight>
                <a:srgbClr val="FFFF00"/>
              </a:highlight>
            </a:endParaRPr>
          </a:p>
        </p:txBody>
      </p:sp>
      <p:sp>
        <p:nvSpPr>
          <p:cNvPr id="3" name="Espace réservé du contenu 5">
            <a:extLst>
              <a:ext uri="{FF2B5EF4-FFF2-40B4-BE49-F238E27FC236}">
                <a16:creationId xmlns:a16="http://schemas.microsoft.com/office/drawing/2014/main" id="{F245BA86-AB8B-01D7-D500-8B39B61084DE}"/>
              </a:ext>
            </a:extLst>
          </p:cNvPr>
          <p:cNvSpPr txBox="1">
            <a:spLocks/>
          </p:cNvSpPr>
          <p:nvPr/>
        </p:nvSpPr>
        <p:spPr bwMode="auto">
          <a:xfrm>
            <a:off x="2081211" y="4994919"/>
            <a:ext cx="4968552" cy="624385"/>
          </a:xfrm>
          <a:prstGeom prst="rect">
            <a:avLst/>
          </a:prstGeom>
          <a:solidFill>
            <a:srgbClr val="FFC000"/>
          </a:solidFill>
          <a:ln w="9525">
            <a:noFill/>
            <a:miter lim="800000"/>
            <a:headEnd/>
            <a:tailEnd/>
          </a:ln>
        </p:spPr>
        <p:txBody>
          <a:bodyPr vert="horz" wrap="square" lIns="91440" tIns="45720" rIns="91440" bIns="45720" numCol="1" anchor="ctr" anchorCtr="0" compatLnSpc="1">
            <a:prstTxWarp prst="textNoShape">
              <a:avLst/>
            </a:prstTxWarp>
          </a:bodyPr>
          <a:lstStyle>
            <a:lvl1pPr marL="365125" marR="0" indent="-365125" algn="l" defTabSz="914400" rtl="0" eaLnBrk="1" fontAlgn="base" latinLnBrk="0" hangingPunct="1">
              <a:lnSpc>
                <a:spcPct val="100000"/>
              </a:lnSpc>
              <a:spcBef>
                <a:spcPct val="20000"/>
              </a:spcBef>
              <a:spcAft>
                <a:spcPct val="0"/>
              </a:spcAft>
              <a:buClr>
                <a:schemeClr val="accent4"/>
              </a:buClr>
              <a:buSzPct val="120000"/>
              <a:buFont typeface="Arial" panose="020B0604020202020204" pitchFamily="34" charset="0"/>
              <a:buChar char="•"/>
              <a:tabLst>
                <a:tab pos="538163" algn="l"/>
              </a:tabLst>
              <a:defRPr sz="2000" b="0" i="0" baseline="0">
                <a:solidFill>
                  <a:schemeClr val="tx1"/>
                </a:solidFill>
                <a:latin typeface="+mn-lt"/>
                <a:ea typeface="+mn-ea"/>
                <a:cs typeface="+mn-cs"/>
              </a:defRPr>
            </a:lvl1pPr>
            <a:lvl2pPr marL="809625" indent="-285750" algn="l" rtl="0" eaLnBrk="1" fontAlgn="base" hangingPunct="1">
              <a:spcBef>
                <a:spcPct val="20000"/>
              </a:spcBef>
              <a:spcAft>
                <a:spcPct val="0"/>
              </a:spcAft>
              <a:buClr>
                <a:schemeClr val="accent4"/>
              </a:buClr>
              <a:buSzPct val="80000"/>
              <a:buFont typeface="Courier New" panose="02070309020205020404" pitchFamily="49" charset="0"/>
              <a:buChar char="o"/>
              <a:defRPr sz="2000">
                <a:solidFill>
                  <a:schemeClr val="tx1"/>
                </a:solidFill>
                <a:latin typeface="+mn-lt"/>
              </a:defRPr>
            </a:lvl2pPr>
            <a:lvl3pPr marL="1250950" indent="-228600" algn="l" rtl="0" eaLnBrk="1" fontAlgn="base" hangingPunct="1">
              <a:spcBef>
                <a:spcPct val="20000"/>
              </a:spcBef>
              <a:spcAft>
                <a:spcPct val="0"/>
              </a:spcAft>
              <a:buClr>
                <a:schemeClr val="accent4"/>
              </a:buClr>
              <a:buFont typeface="Wingdings" panose="05000000000000000000" pitchFamily="2" charset="2"/>
              <a:buChar char="§"/>
              <a:defRPr sz="2000" baseline="0">
                <a:solidFill>
                  <a:schemeClr val="tx1"/>
                </a:solidFill>
                <a:latin typeface="+mn-lt"/>
              </a:defRPr>
            </a:lvl3pPr>
            <a:lvl4pPr marL="1600200" indent="-228600" algn="l" rtl="0" eaLnBrk="1" fontAlgn="base" hangingPunct="1">
              <a:spcBef>
                <a:spcPct val="20000"/>
              </a:spcBef>
              <a:spcAft>
                <a:spcPct val="0"/>
              </a:spcAft>
              <a:buClr>
                <a:srgbClr val="00847D"/>
              </a:buClr>
              <a:buChar char="•"/>
              <a:defRPr sz="1600">
                <a:solidFill>
                  <a:schemeClr val="tx1"/>
                </a:solidFill>
                <a:latin typeface="+mn-lt"/>
              </a:defRPr>
            </a:lvl4pPr>
            <a:lvl5pPr marL="2057400" indent="-228600" algn="l" rtl="0" eaLnBrk="1" fontAlgn="base" hangingPunct="1">
              <a:spcBef>
                <a:spcPct val="20000"/>
              </a:spcBef>
              <a:spcAft>
                <a:spcPct val="0"/>
              </a:spcAft>
              <a:buClr>
                <a:srgbClr val="009CDD"/>
              </a:buClr>
              <a:buFont typeface="Wingdings" panose="05000000000000000000" pitchFamily="2" charset="2"/>
              <a:buChar char="ü"/>
              <a:defRPr sz="1500">
                <a:solidFill>
                  <a:schemeClr val="tx1"/>
                </a:solidFill>
                <a:latin typeface="+mn-lt"/>
              </a:defRPr>
            </a:lvl5pPr>
            <a:lvl6pPr marL="25146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9pPr>
          </a:lstStyle>
          <a:p>
            <a:pPr marL="538163" lvl="2" indent="0" algn="just">
              <a:buFont typeface="Wingdings" panose="05000000000000000000" pitchFamily="2" charset="2"/>
              <a:buNone/>
            </a:pPr>
            <a:r>
              <a:rPr lang="fr-FR" sz="1600" i="1" kern="0" dirty="0"/>
              <a:t>Document B : Retour d’expérience d’Albertville</a:t>
            </a:r>
          </a:p>
        </p:txBody>
      </p:sp>
      <p:pic>
        <p:nvPicPr>
          <p:cNvPr id="4" name="Graphique 3" descr="Engrenages contour">
            <a:extLst>
              <a:ext uri="{FF2B5EF4-FFF2-40B4-BE49-F238E27FC236}">
                <a16:creationId xmlns:a16="http://schemas.microsoft.com/office/drawing/2014/main" id="{01096C1D-B663-CACC-AAC5-DCD545DAEED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087724" y="4994920"/>
            <a:ext cx="624385" cy="624385"/>
          </a:xfrm>
          <a:prstGeom prst="rect">
            <a:avLst/>
          </a:prstGeom>
        </p:spPr>
      </p:pic>
    </p:spTree>
    <p:extLst>
      <p:ext uri="{BB962C8B-B14F-4D97-AF65-F5344CB8AC3E}">
        <p14:creationId xmlns:p14="http://schemas.microsoft.com/office/powerpoint/2010/main" val="194440368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idx="10"/>
          </p:nvPr>
        </p:nvSpPr>
        <p:spPr/>
        <p:txBody>
          <a:bodyPr/>
          <a:lstStyle/>
          <a:p>
            <a:r>
              <a:rPr lang="fr-FR" dirty="0"/>
              <a:t>4. Extension à d’autres champs ?</a:t>
            </a:r>
          </a:p>
        </p:txBody>
      </p:sp>
    </p:spTree>
    <p:extLst>
      <p:ext uri="{BB962C8B-B14F-4D97-AF65-F5344CB8AC3E}">
        <p14:creationId xmlns:p14="http://schemas.microsoft.com/office/powerpoint/2010/main" val="31505348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pPr algn="l"/>
            <a:r>
              <a:rPr lang="fr-FR" dirty="0"/>
              <a:t>Introduction et philosophie</a:t>
            </a:r>
            <a:br>
              <a:rPr lang="fr-FR" dirty="0"/>
            </a:br>
            <a:r>
              <a:rPr lang="fr-FR" sz="3000" dirty="0"/>
              <a:t>Définitions</a:t>
            </a:r>
          </a:p>
        </p:txBody>
      </p:sp>
      <p:pic>
        <p:nvPicPr>
          <p:cNvPr id="7" name="Image 6">
            <a:extLst>
              <a:ext uri="{FF2B5EF4-FFF2-40B4-BE49-F238E27FC236}">
                <a16:creationId xmlns:a16="http://schemas.microsoft.com/office/drawing/2014/main" id="{F8747FF0-D34D-D79D-401D-35984739E6F4}"/>
              </a:ext>
            </a:extLst>
          </p:cNvPr>
          <p:cNvPicPr>
            <a:picLocks noChangeAspect="1"/>
          </p:cNvPicPr>
          <p:nvPr/>
        </p:nvPicPr>
        <p:blipFill>
          <a:blip r:embed="rId2"/>
          <a:stretch>
            <a:fillRect/>
          </a:stretch>
        </p:blipFill>
        <p:spPr>
          <a:xfrm>
            <a:off x="1259632" y="1412776"/>
            <a:ext cx="6768752" cy="4536504"/>
          </a:xfrm>
          <a:prstGeom prst="rect">
            <a:avLst/>
          </a:prstGeom>
        </p:spPr>
      </p:pic>
    </p:spTree>
    <p:extLst>
      <p:ext uri="{BB962C8B-B14F-4D97-AF65-F5344CB8AC3E}">
        <p14:creationId xmlns:p14="http://schemas.microsoft.com/office/powerpoint/2010/main" val="335154653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323528" y="0"/>
            <a:ext cx="8712968" cy="1143000"/>
          </a:xfrm>
        </p:spPr>
        <p:txBody>
          <a:bodyPr/>
          <a:lstStyle/>
          <a:p>
            <a:pPr marL="87313" algn="l"/>
            <a:r>
              <a:rPr lang="fr-FR" dirty="0"/>
              <a:t>4. Extension à d’autres champs ?</a:t>
            </a:r>
          </a:p>
        </p:txBody>
      </p:sp>
      <p:grpSp>
        <p:nvGrpSpPr>
          <p:cNvPr id="6" name="Google Shape;1052;p35">
            <a:extLst>
              <a:ext uri="{FF2B5EF4-FFF2-40B4-BE49-F238E27FC236}">
                <a16:creationId xmlns:a16="http://schemas.microsoft.com/office/drawing/2014/main" id="{EEC14E35-1B7C-C382-48FF-BE22B89E032D}"/>
              </a:ext>
            </a:extLst>
          </p:cNvPr>
          <p:cNvGrpSpPr/>
          <p:nvPr/>
        </p:nvGrpSpPr>
        <p:grpSpPr>
          <a:xfrm rot="10800000">
            <a:off x="3322965" y="1525212"/>
            <a:ext cx="2905219" cy="5057904"/>
            <a:chOff x="2966750" y="1165750"/>
            <a:chExt cx="3166099" cy="3977784"/>
          </a:xfrm>
        </p:grpSpPr>
        <p:sp>
          <p:nvSpPr>
            <p:cNvPr id="7" name="Google Shape;1053;p35">
              <a:extLst>
                <a:ext uri="{FF2B5EF4-FFF2-40B4-BE49-F238E27FC236}">
                  <a16:creationId xmlns:a16="http://schemas.microsoft.com/office/drawing/2014/main" id="{B9431E84-E539-7179-DDE9-5581735364B8}"/>
                </a:ext>
              </a:extLst>
            </p:cNvPr>
            <p:cNvSpPr/>
            <p:nvPr/>
          </p:nvSpPr>
          <p:spPr>
            <a:xfrm>
              <a:off x="2966750" y="1165750"/>
              <a:ext cx="3166099" cy="3977784"/>
            </a:xfrm>
            <a:custGeom>
              <a:avLst/>
              <a:gdLst/>
              <a:ahLst/>
              <a:cxnLst/>
              <a:rect l="l" t="t" r="r" b="b"/>
              <a:pathLst>
                <a:path w="114527" h="143888" extrusionOk="0">
                  <a:moveTo>
                    <a:pt x="57841" y="0"/>
                  </a:moveTo>
                  <a:lnTo>
                    <a:pt x="48792" y="15895"/>
                  </a:lnTo>
                  <a:lnTo>
                    <a:pt x="51531" y="15895"/>
                  </a:lnTo>
                  <a:lnTo>
                    <a:pt x="51531" y="19181"/>
                  </a:lnTo>
                  <a:lnTo>
                    <a:pt x="51531" y="19979"/>
                  </a:lnTo>
                  <a:lnTo>
                    <a:pt x="51531" y="20086"/>
                  </a:lnTo>
                  <a:lnTo>
                    <a:pt x="51554" y="20217"/>
                  </a:lnTo>
                  <a:lnTo>
                    <a:pt x="51578" y="20515"/>
                  </a:lnTo>
                  <a:lnTo>
                    <a:pt x="51614" y="21098"/>
                  </a:lnTo>
                  <a:cubicBezTo>
                    <a:pt x="51638" y="21491"/>
                    <a:pt x="51650" y="21884"/>
                    <a:pt x="51697" y="22277"/>
                  </a:cubicBezTo>
                  <a:lnTo>
                    <a:pt x="51876" y="23444"/>
                  </a:lnTo>
                  <a:lnTo>
                    <a:pt x="51971" y="24027"/>
                  </a:lnTo>
                  <a:cubicBezTo>
                    <a:pt x="52007" y="24218"/>
                    <a:pt x="52066" y="24408"/>
                    <a:pt x="52102" y="24599"/>
                  </a:cubicBezTo>
                  <a:lnTo>
                    <a:pt x="52412" y="25742"/>
                  </a:lnTo>
                  <a:cubicBezTo>
                    <a:pt x="52507" y="26123"/>
                    <a:pt x="52662" y="26492"/>
                    <a:pt x="52793" y="26861"/>
                  </a:cubicBezTo>
                  <a:cubicBezTo>
                    <a:pt x="52935" y="27230"/>
                    <a:pt x="53055" y="27611"/>
                    <a:pt x="53221" y="27968"/>
                  </a:cubicBezTo>
                  <a:lnTo>
                    <a:pt x="53733" y="29028"/>
                  </a:lnTo>
                  <a:cubicBezTo>
                    <a:pt x="53817" y="29206"/>
                    <a:pt x="53900" y="29385"/>
                    <a:pt x="53995" y="29552"/>
                  </a:cubicBezTo>
                  <a:lnTo>
                    <a:pt x="54305" y="30064"/>
                  </a:lnTo>
                  <a:lnTo>
                    <a:pt x="54912" y="31064"/>
                  </a:lnTo>
                  <a:cubicBezTo>
                    <a:pt x="55138" y="31385"/>
                    <a:pt x="55376" y="31707"/>
                    <a:pt x="55614" y="32016"/>
                  </a:cubicBezTo>
                  <a:cubicBezTo>
                    <a:pt x="56067" y="32659"/>
                    <a:pt x="56615" y="33219"/>
                    <a:pt x="57150" y="33802"/>
                  </a:cubicBezTo>
                  <a:cubicBezTo>
                    <a:pt x="57400" y="34100"/>
                    <a:pt x="57710" y="34350"/>
                    <a:pt x="57996" y="34624"/>
                  </a:cubicBezTo>
                  <a:cubicBezTo>
                    <a:pt x="58293" y="34874"/>
                    <a:pt x="58567" y="35148"/>
                    <a:pt x="58877" y="35398"/>
                  </a:cubicBezTo>
                  <a:lnTo>
                    <a:pt x="59829" y="36100"/>
                  </a:lnTo>
                  <a:cubicBezTo>
                    <a:pt x="59984" y="36219"/>
                    <a:pt x="60139" y="36338"/>
                    <a:pt x="60305" y="36445"/>
                  </a:cubicBezTo>
                  <a:lnTo>
                    <a:pt x="60806" y="36755"/>
                  </a:lnTo>
                  <a:lnTo>
                    <a:pt x="61818" y="37362"/>
                  </a:lnTo>
                  <a:cubicBezTo>
                    <a:pt x="62163" y="37553"/>
                    <a:pt x="62520" y="37719"/>
                    <a:pt x="62877" y="37886"/>
                  </a:cubicBezTo>
                  <a:cubicBezTo>
                    <a:pt x="63568" y="38255"/>
                    <a:pt x="64318" y="38505"/>
                    <a:pt x="65068" y="38767"/>
                  </a:cubicBezTo>
                  <a:cubicBezTo>
                    <a:pt x="65437" y="38910"/>
                    <a:pt x="65818" y="39005"/>
                    <a:pt x="66199" y="39100"/>
                  </a:cubicBezTo>
                  <a:cubicBezTo>
                    <a:pt x="66580" y="39196"/>
                    <a:pt x="66961" y="39303"/>
                    <a:pt x="67342" y="39386"/>
                  </a:cubicBezTo>
                  <a:lnTo>
                    <a:pt x="68509" y="39577"/>
                  </a:lnTo>
                  <a:cubicBezTo>
                    <a:pt x="68902" y="39624"/>
                    <a:pt x="69295" y="39660"/>
                    <a:pt x="69676" y="39672"/>
                  </a:cubicBezTo>
                  <a:cubicBezTo>
                    <a:pt x="70176" y="39704"/>
                    <a:pt x="70946" y="39709"/>
                    <a:pt x="71403" y="39709"/>
                  </a:cubicBezTo>
                  <a:cubicBezTo>
                    <a:pt x="71632" y="39709"/>
                    <a:pt x="71783" y="39708"/>
                    <a:pt x="71783" y="39708"/>
                  </a:cubicBezTo>
                  <a:lnTo>
                    <a:pt x="94298" y="39708"/>
                  </a:lnTo>
                  <a:lnTo>
                    <a:pt x="94691" y="39743"/>
                  </a:lnTo>
                  <a:lnTo>
                    <a:pt x="94905" y="39779"/>
                  </a:lnTo>
                  <a:cubicBezTo>
                    <a:pt x="95048" y="39791"/>
                    <a:pt x="95191" y="39803"/>
                    <a:pt x="95334" y="39803"/>
                  </a:cubicBezTo>
                  <a:cubicBezTo>
                    <a:pt x="95477" y="39803"/>
                    <a:pt x="95619" y="39862"/>
                    <a:pt x="95762" y="39874"/>
                  </a:cubicBezTo>
                  <a:cubicBezTo>
                    <a:pt x="95893" y="39898"/>
                    <a:pt x="96048" y="39898"/>
                    <a:pt x="96179" y="39946"/>
                  </a:cubicBezTo>
                  <a:cubicBezTo>
                    <a:pt x="97286" y="40196"/>
                    <a:pt x="98334" y="40696"/>
                    <a:pt x="99227" y="41422"/>
                  </a:cubicBezTo>
                  <a:cubicBezTo>
                    <a:pt x="100096" y="42160"/>
                    <a:pt x="100799" y="43101"/>
                    <a:pt x="101263" y="44149"/>
                  </a:cubicBezTo>
                  <a:cubicBezTo>
                    <a:pt x="101680" y="45196"/>
                    <a:pt x="101870" y="46339"/>
                    <a:pt x="101787" y="47494"/>
                  </a:cubicBezTo>
                  <a:cubicBezTo>
                    <a:pt x="101727" y="48566"/>
                    <a:pt x="101370" y="49566"/>
                    <a:pt x="100846" y="50483"/>
                  </a:cubicBezTo>
                  <a:cubicBezTo>
                    <a:pt x="100263" y="51447"/>
                    <a:pt x="99251" y="52507"/>
                    <a:pt x="98286" y="53078"/>
                  </a:cubicBezTo>
                  <a:cubicBezTo>
                    <a:pt x="98060" y="53245"/>
                    <a:pt x="97774" y="53328"/>
                    <a:pt x="97536" y="53471"/>
                  </a:cubicBezTo>
                  <a:cubicBezTo>
                    <a:pt x="97405" y="53543"/>
                    <a:pt x="97262" y="53578"/>
                    <a:pt x="97131" y="53626"/>
                  </a:cubicBezTo>
                  <a:cubicBezTo>
                    <a:pt x="97001" y="53674"/>
                    <a:pt x="96870" y="53733"/>
                    <a:pt x="96739" y="53769"/>
                  </a:cubicBezTo>
                  <a:cubicBezTo>
                    <a:pt x="96596" y="53793"/>
                    <a:pt x="95119" y="54102"/>
                    <a:pt x="94572" y="54150"/>
                  </a:cubicBezTo>
                  <a:cubicBezTo>
                    <a:pt x="94504" y="54154"/>
                    <a:pt x="94416" y="54155"/>
                    <a:pt x="94320" y="54155"/>
                  </a:cubicBezTo>
                  <a:cubicBezTo>
                    <a:pt x="94128" y="54155"/>
                    <a:pt x="93909" y="54150"/>
                    <a:pt x="93774" y="54150"/>
                  </a:cubicBezTo>
                  <a:lnTo>
                    <a:pt x="19705" y="54150"/>
                  </a:lnTo>
                  <a:lnTo>
                    <a:pt x="19562" y="54114"/>
                  </a:lnTo>
                  <a:lnTo>
                    <a:pt x="19265" y="54102"/>
                  </a:lnTo>
                  <a:lnTo>
                    <a:pt x="18681" y="54126"/>
                  </a:lnTo>
                  <a:cubicBezTo>
                    <a:pt x="18288" y="54150"/>
                    <a:pt x="17895" y="54150"/>
                    <a:pt x="17514" y="54209"/>
                  </a:cubicBezTo>
                  <a:cubicBezTo>
                    <a:pt x="14383" y="54567"/>
                    <a:pt x="11335" y="55674"/>
                    <a:pt x="8716" y="57424"/>
                  </a:cubicBezTo>
                  <a:cubicBezTo>
                    <a:pt x="6120" y="59186"/>
                    <a:pt x="3953" y="61568"/>
                    <a:pt x="2417" y="64318"/>
                  </a:cubicBezTo>
                  <a:cubicBezTo>
                    <a:pt x="917" y="67080"/>
                    <a:pt x="96" y="70235"/>
                    <a:pt x="24" y="73367"/>
                  </a:cubicBezTo>
                  <a:cubicBezTo>
                    <a:pt x="0" y="73807"/>
                    <a:pt x="12" y="74010"/>
                    <a:pt x="12" y="74295"/>
                  </a:cubicBezTo>
                  <a:cubicBezTo>
                    <a:pt x="12" y="74343"/>
                    <a:pt x="12" y="74474"/>
                    <a:pt x="24" y="74557"/>
                  </a:cubicBezTo>
                  <a:lnTo>
                    <a:pt x="36" y="74855"/>
                  </a:lnTo>
                  <a:lnTo>
                    <a:pt x="60" y="75438"/>
                  </a:lnTo>
                  <a:cubicBezTo>
                    <a:pt x="84" y="75831"/>
                    <a:pt x="84" y="76224"/>
                    <a:pt x="143" y="76617"/>
                  </a:cubicBezTo>
                  <a:lnTo>
                    <a:pt x="322" y="77784"/>
                  </a:lnTo>
                  <a:cubicBezTo>
                    <a:pt x="357" y="77974"/>
                    <a:pt x="381" y="78165"/>
                    <a:pt x="429" y="78355"/>
                  </a:cubicBezTo>
                  <a:lnTo>
                    <a:pt x="560" y="78939"/>
                  </a:lnTo>
                  <a:lnTo>
                    <a:pt x="869" y="80082"/>
                  </a:lnTo>
                  <a:cubicBezTo>
                    <a:pt x="977" y="80451"/>
                    <a:pt x="1119" y="80820"/>
                    <a:pt x="1250" y="81189"/>
                  </a:cubicBezTo>
                  <a:cubicBezTo>
                    <a:pt x="1393" y="81558"/>
                    <a:pt x="1512" y="81939"/>
                    <a:pt x="1691" y="82296"/>
                  </a:cubicBezTo>
                  <a:cubicBezTo>
                    <a:pt x="2977" y="85166"/>
                    <a:pt x="4929" y="87737"/>
                    <a:pt x="7382" y="89702"/>
                  </a:cubicBezTo>
                  <a:cubicBezTo>
                    <a:pt x="9835" y="91655"/>
                    <a:pt x="12764" y="93048"/>
                    <a:pt x="15859" y="93655"/>
                  </a:cubicBezTo>
                  <a:lnTo>
                    <a:pt x="17026" y="93845"/>
                  </a:lnTo>
                  <a:lnTo>
                    <a:pt x="17610" y="93929"/>
                  </a:lnTo>
                  <a:cubicBezTo>
                    <a:pt x="17812" y="93952"/>
                    <a:pt x="18003" y="93952"/>
                    <a:pt x="18193" y="93964"/>
                  </a:cubicBezTo>
                  <a:lnTo>
                    <a:pt x="19372" y="94024"/>
                  </a:lnTo>
                  <a:lnTo>
                    <a:pt x="19669" y="94036"/>
                  </a:lnTo>
                  <a:lnTo>
                    <a:pt x="94643" y="94036"/>
                  </a:lnTo>
                  <a:lnTo>
                    <a:pt x="94869" y="94048"/>
                  </a:lnTo>
                  <a:cubicBezTo>
                    <a:pt x="95024" y="94060"/>
                    <a:pt x="95167" y="94072"/>
                    <a:pt x="95310" y="94072"/>
                  </a:cubicBezTo>
                  <a:cubicBezTo>
                    <a:pt x="95381" y="94072"/>
                    <a:pt x="95453" y="94083"/>
                    <a:pt x="95524" y="94095"/>
                  </a:cubicBezTo>
                  <a:lnTo>
                    <a:pt x="95727" y="94131"/>
                  </a:lnTo>
                  <a:cubicBezTo>
                    <a:pt x="95869" y="94155"/>
                    <a:pt x="96012" y="94167"/>
                    <a:pt x="96155" y="94191"/>
                  </a:cubicBezTo>
                  <a:cubicBezTo>
                    <a:pt x="96703" y="94345"/>
                    <a:pt x="97251" y="94476"/>
                    <a:pt x="97751" y="94750"/>
                  </a:cubicBezTo>
                  <a:cubicBezTo>
                    <a:pt x="98286" y="94976"/>
                    <a:pt x="98739" y="95322"/>
                    <a:pt x="99203" y="95655"/>
                  </a:cubicBezTo>
                  <a:cubicBezTo>
                    <a:pt x="99620" y="96048"/>
                    <a:pt x="100060" y="96429"/>
                    <a:pt x="100382" y="96905"/>
                  </a:cubicBezTo>
                  <a:cubicBezTo>
                    <a:pt x="100751" y="97346"/>
                    <a:pt x="100989" y="97870"/>
                    <a:pt x="101251" y="98382"/>
                  </a:cubicBezTo>
                  <a:cubicBezTo>
                    <a:pt x="101299" y="98513"/>
                    <a:pt x="101334" y="98643"/>
                    <a:pt x="101394" y="98774"/>
                  </a:cubicBezTo>
                  <a:cubicBezTo>
                    <a:pt x="101430" y="98917"/>
                    <a:pt x="101501" y="99036"/>
                    <a:pt x="101525" y="99179"/>
                  </a:cubicBezTo>
                  <a:cubicBezTo>
                    <a:pt x="101584" y="99453"/>
                    <a:pt x="101692" y="99727"/>
                    <a:pt x="101703" y="100013"/>
                  </a:cubicBezTo>
                  <a:cubicBezTo>
                    <a:pt x="101727" y="100156"/>
                    <a:pt x="101751" y="100287"/>
                    <a:pt x="101775" y="100429"/>
                  </a:cubicBezTo>
                  <a:lnTo>
                    <a:pt x="101799" y="100870"/>
                  </a:lnTo>
                  <a:lnTo>
                    <a:pt x="101823" y="101084"/>
                  </a:lnTo>
                  <a:lnTo>
                    <a:pt x="101834" y="101191"/>
                  </a:lnTo>
                  <a:lnTo>
                    <a:pt x="101834" y="101299"/>
                  </a:lnTo>
                  <a:cubicBezTo>
                    <a:pt x="101834" y="101334"/>
                    <a:pt x="101823" y="101358"/>
                    <a:pt x="101823" y="101370"/>
                  </a:cubicBezTo>
                  <a:cubicBezTo>
                    <a:pt x="101811" y="101513"/>
                    <a:pt x="101799" y="101656"/>
                    <a:pt x="101787" y="101799"/>
                  </a:cubicBezTo>
                  <a:cubicBezTo>
                    <a:pt x="101811" y="102096"/>
                    <a:pt x="101715" y="102370"/>
                    <a:pt x="101692" y="102656"/>
                  </a:cubicBezTo>
                  <a:cubicBezTo>
                    <a:pt x="101692" y="102799"/>
                    <a:pt x="101632" y="102930"/>
                    <a:pt x="101596" y="103073"/>
                  </a:cubicBezTo>
                  <a:cubicBezTo>
                    <a:pt x="101561" y="103204"/>
                    <a:pt x="101525" y="103346"/>
                    <a:pt x="101501" y="103477"/>
                  </a:cubicBezTo>
                  <a:cubicBezTo>
                    <a:pt x="101144" y="104561"/>
                    <a:pt x="100537" y="105561"/>
                    <a:pt x="99739" y="106383"/>
                  </a:cubicBezTo>
                  <a:cubicBezTo>
                    <a:pt x="98917" y="107192"/>
                    <a:pt x="97917" y="107799"/>
                    <a:pt x="96846" y="108157"/>
                  </a:cubicBezTo>
                  <a:cubicBezTo>
                    <a:pt x="96715" y="108204"/>
                    <a:pt x="96572" y="108216"/>
                    <a:pt x="96429" y="108264"/>
                  </a:cubicBezTo>
                  <a:cubicBezTo>
                    <a:pt x="96298" y="108288"/>
                    <a:pt x="96167" y="108359"/>
                    <a:pt x="96024" y="108359"/>
                  </a:cubicBezTo>
                  <a:cubicBezTo>
                    <a:pt x="95881" y="108383"/>
                    <a:pt x="95738" y="108395"/>
                    <a:pt x="95596" y="108419"/>
                  </a:cubicBezTo>
                  <a:cubicBezTo>
                    <a:pt x="95524" y="108430"/>
                    <a:pt x="95453" y="108454"/>
                    <a:pt x="95381" y="108454"/>
                  </a:cubicBezTo>
                  <a:lnTo>
                    <a:pt x="95167" y="108466"/>
                  </a:lnTo>
                  <a:cubicBezTo>
                    <a:pt x="95024" y="108466"/>
                    <a:pt x="94881" y="108466"/>
                    <a:pt x="94738" y="108478"/>
                  </a:cubicBezTo>
                  <a:cubicBezTo>
                    <a:pt x="94691" y="108478"/>
                    <a:pt x="94512" y="108466"/>
                    <a:pt x="94393" y="108466"/>
                  </a:cubicBezTo>
                  <a:lnTo>
                    <a:pt x="71283" y="108466"/>
                  </a:lnTo>
                  <a:lnTo>
                    <a:pt x="70985" y="108490"/>
                  </a:lnTo>
                  <a:lnTo>
                    <a:pt x="70402" y="108526"/>
                  </a:lnTo>
                  <a:cubicBezTo>
                    <a:pt x="70009" y="108538"/>
                    <a:pt x="69616" y="108561"/>
                    <a:pt x="69235" y="108597"/>
                  </a:cubicBezTo>
                  <a:lnTo>
                    <a:pt x="68068" y="108764"/>
                  </a:lnTo>
                  <a:cubicBezTo>
                    <a:pt x="67675" y="108835"/>
                    <a:pt x="67283" y="108883"/>
                    <a:pt x="66902" y="108990"/>
                  </a:cubicBezTo>
                  <a:cubicBezTo>
                    <a:pt x="66140" y="109181"/>
                    <a:pt x="65366" y="109359"/>
                    <a:pt x="64639" y="109657"/>
                  </a:cubicBezTo>
                  <a:cubicBezTo>
                    <a:pt x="64270" y="109788"/>
                    <a:pt x="63889" y="109919"/>
                    <a:pt x="63532" y="110073"/>
                  </a:cubicBezTo>
                  <a:lnTo>
                    <a:pt x="62460" y="110585"/>
                  </a:lnTo>
                  <a:lnTo>
                    <a:pt x="61937" y="110847"/>
                  </a:lnTo>
                  <a:cubicBezTo>
                    <a:pt x="61758" y="110931"/>
                    <a:pt x="61591" y="111038"/>
                    <a:pt x="61425" y="111145"/>
                  </a:cubicBezTo>
                  <a:lnTo>
                    <a:pt x="60413" y="111752"/>
                  </a:lnTo>
                  <a:cubicBezTo>
                    <a:pt x="60079" y="111967"/>
                    <a:pt x="59782" y="112217"/>
                    <a:pt x="59460" y="112443"/>
                  </a:cubicBezTo>
                  <a:cubicBezTo>
                    <a:pt x="59151" y="112681"/>
                    <a:pt x="58817" y="112907"/>
                    <a:pt x="58531" y="113169"/>
                  </a:cubicBezTo>
                  <a:cubicBezTo>
                    <a:pt x="58079" y="113586"/>
                    <a:pt x="57603" y="114003"/>
                    <a:pt x="57174" y="114443"/>
                  </a:cubicBezTo>
                  <a:cubicBezTo>
                    <a:pt x="57115" y="114503"/>
                    <a:pt x="57043" y="114586"/>
                    <a:pt x="56960" y="114681"/>
                  </a:cubicBezTo>
                  <a:cubicBezTo>
                    <a:pt x="56912" y="114717"/>
                    <a:pt x="56876" y="114765"/>
                    <a:pt x="56841" y="114800"/>
                  </a:cubicBezTo>
                  <a:cubicBezTo>
                    <a:pt x="56567" y="115110"/>
                    <a:pt x="56234" y="115479"/>
                    <a:pt x="56055" y="115681"/>
                  </a:cubicBezTo>
                  <a:lnTo>
                    <a:pt x="55341" y="116622"/>
                  </a:lnTo>
                  <a:lnTo>
                    <a:pt x="54995" y="117098"/>
                  </a:lnTo>
                  <a:cubicBezTo>
                    <a:pt x="54876" y="117253"/>
                    <a:pt x="54781" y="117432"/>
                    <a:pt x="54674" y="117586"/>
                  </a:cubicBezTo>
                  <a:lnTo>
                    <a:pt x="54067" y="118598"/>
                  </a:lnTo>
                  <a:cubicBezTo>
                    <a:pt x="53864" y="118944"/>
                    <a:pt x="53709" y="119301"/>
                    <a:pt x="53531" y="119658"/>
                  </a:cubicBezTo>
                  <a:cubicBezTo>
                    <a:pt x="53364" y="120015"/>
                    <a:pt x="53174" y="120360"/>
                    <a:pt x="53043" y="120730"/>
                  </a:cubicBezTo>
                  <a:lnTo>
                    <a:pt x="52638" y="121837"/>
                  </a:lnTo>
                  <a:cubicBezTo>
                    <a:pt x="52566" y="122027"/>
                    <a:pt x="52495" y="122206"/>
                    <a:pt x="52447" y="122396"/>
                  </a:cubicBezTo>
                  <a:lnTo>
                    <a:pt x="52293" y="122968"/>
                  </a:lnTo>
                  <a:lnTo>
                    <a:pt x="51995" y="124111"/>
                  </a:lnTo>
                  <a:cubicBezTo>
                    <a:pt x="51923" y="124504"/>
                    <a:pt x="51864" y="124897"/>
                    <a:pt x="51804" y="125278"/>
                  </a:cubicBezTo>
                  <a:cubicBezTo>
                    <a:pt x="51757" y="125671"/>
                    <a:pt x="51673" y="126064"/>
                    <a:pt x="51662" y="126445"/>
                  </a:cubicBezTo>
                  <a:lnTo>
                    <a:pt x="51578" y="127623"/>
                  </a:lnTo>
                  <a:lnTo>
                    <a:pt x="51531" y="128207"/>
                  </a:lnTo>
                  <a:lnTo>
                    <a:pt x="51531" y="128600"/>
                  </a:lnTo>
                  <a:lnTo>
                    <a:pt x="51531" y="129409"/>
                  </a:lnTo>
                  <a:lnTo>
                    <a:pt x="51531" y="131017"/>
                  </a:lnTo>
                  <a:lnTo>
                    <a:pt x="51531" y="143887"/>
                  </a:lnTo>
                  <a:lnTo>
                    <a:pt x="64187" y="143887"/>
                  </a:lnTo>
                  <a:lnTo>
                    <a:pt x="64187" y="131017"/>
                  </a:lnTo>
                  <a:lnTo>
                    <a:pt x="64187" y="129409"/>
                  </a:lnTo>
                  <a:lnTo>
                    <a:pt x="64187" y="128600"/>
                  </a:lnTo>
                  <a:lnTo>
                    <a:pt x="64187" y="128207"/>
                  </a:lnTo>
                  <a:lnTo>
                    <a:pt x="64163" y="127980"/>
                  </a:lnTo>
                  <a:cubicBezTo>
                    <a:pt x="64175" y="127838"/>
                    <a:pt x="64163" y="127695"/>
                    <a:pt x="64163" y="127540"/>
                  </a:cubicBezTo>
                  <a:cubicBezTo>
                    <a:pt x="64163" y="127397"/>
                    <a:pt x="64211" y="127266"/>
                    <a:pt x="64223" y="127123"/>
                  </a:cubicBezTo>
                  <a:cubicBezTo>
                    <a:pt x="64246" y="126980"/>
                    <a:pt x="64246" y="126837"/>
                    <a:pt x="64282" y="126695"/>
                  </a:cubicBezTo>
                  <a:cubicBezTo>
                    <a:pt x="64318" y="126564"/>
                    <a:pt x="64354" y="126421"/>
                    <a:pt x="64389" y="126290"/>
                  </a:cubicBezTo>
                  <a:cubicBezTo>
                    <a:pt x="64663" y="125194"/>
                    <a:pt x="65508" y="123909"/>
                    <a:pt x="66282" y="123063"/>
                  </a:cubicBezTo>
                  <a:cubicBezTo>
                    <a:pt x="66401" y="122956"/>
                    <a:pt x="66532" y="122849"/>
                    <a:pt x="66651" y="122730"/>
                  </a:cubicBezTo>
                  <a:cubicBezTo>
                    <a:pt x="66747" y="122623"/>
                    <a:pt x="66878" y="122563"/>
                    <a:pt x="66985" y="122468"/>
                  </a:cubicBezTo>
                  <a:cubicBezTo>
                    <a:pt x="67104" y="122396"/>
                    <a:pt x="67211" y="122289"/>
                    <a:pt x="67330" y="122218"/>
                  </a:cubicBezTo>
                  <a:cubicBezTo>
                    <a:pt x="67461" y="122146"/>
                    <a:pt x="67580" y="122075"/>
                    <a:pt x="67699" y="122004"/>
                  </a:cubicBezTo>
                  <a:cubicBezTo>
                    <a:pt x="67759" y="121956"/>
                    <a:pt x="67818" y="121920"/>
                    <a:pt x="67878" y="121884"/>
                  </a:cubicBezTo>
                  <a:lnTo>
                    <a:pt x="68080" y="121801"/>
                  </a:lnTo>
                  <a:cubicBezTo>
                    <a:pt x="68211" y="121742"/>
                    <a:pt x="68330" y="121670"/>
                    <a:pt x="68461" y="121611"/>
                  </a:cubicBezTo>
                  <a:lnTo>
                    <a:pt x="68866" y="121468"/>
                  </a:lnTo>
                  <a:cubicBezTo>
                    <a:pt x="69116" y="121349"/>
                    <a:pt x="69402" y="121301"/>
                    <a:pt x="69676" y="121218"/>
                  </a:cubicBezTo>
                  <a:cubicBezTo>
                    <a:pt x="69807" y="121170"/>
                    <a:pt x="69950" y="121170"/>
                    <a:pt x="70092" y="121146"/>
                  </a:cubicBezTo>
                  <a:cubicBezTo>
                    <a:pt x="70235" y="121122"/>
                    <a:pt x="70378" y="121099"/>
                    <a:pt x="70521" y="121075"/>
                  </a:cubicBezTo>
                  <a:cubicBezTo>
                    <a:pt x="70664" y="121075"/>
                    <a:pt x="70807" y="121063"/>
                    <a:pt x="70950" y="121063"/>
                  </a:cubicBezTo>
                  <a:lnTo>
                    <a:pt x="71164" y="121015"/>
                  </a:lnTo>
                  <a:lnTo>
                    <a:pt x="71283" y="120968"/>
                  </a:lnTo>
                  <a:lnTo>
                    <a:pt x="94393" y="120968"/>
                  </a:lnTo>
                  <a:cubicBezTo>
                    <a:pt x="94516" y="120968"/>
                    <a:pt x="94603" y="120994"/>
                    <a:pt x="94760" y="120994"/>
                  </a:cubicBezTo>
                  <a:cubicBezTo>
                    <a:pt x="94787" y="120994"/>
                    <a:pt x="94815" y="120993"/>
                    <a:pt x="94845" y="120991"/>
                  </a:cubicBezTo>
                  <a:lnTo>
                    <a:pt x="96024" y="120956"/>
                  </a:lnTo>
                  <a:lnTo>
                    <a:pt x="96608" y="120932"/>
                  </a:lnTo>
                  <a:cubicBezTo>
                    <a:pt x="96810" y="120908"/>
                    <a:pt x="97001" y="120884"/>
                    <a:pt x="97191" y="120861"/>
                  </a:cubicBezTo>
                  <a:lnTo>
                    <a:pt x="98358" y="120682"/>
                  </a:lnTo>
                  <a:cubicBezTo>
                    <a:pt x="98751" y="120622"/>
                    <a:pt x="99132" y="120503"/>
                    <a:pt x="99513" y="120420"/>
                  </a:cubicBezTo>
                  <a:cubicBezTo>
                    <a:pt x="99894" y="120313"/>
                    <a:pt x="100275" y="120229"/>
                    <a:pt x="100656" y="120099"/>
                  </a:cubicBezTo>
                  <a:cubicBezTo>
                    <a:pt x="103656" y="119134"/>
                    <a:pt x="106406" y="117443"/>
                    <a:pt x="108633" y="115229"/>
                  </a:cubicBezTo>
                  <a:cubicBezTo>
                    <a:pt x="110836" y="112990"/>
                    <a:pt x="112514" y="110228"/>
                    <a:pt x="113467" y="107228"/>
                  </a:cubicBezTo>
                  <a:cubicBezTo>
                    <a:pt x="113574" y="106847"/>
                    <a:pt x="113669" y="106466"/>
                    <a:pt x="113776" y="106085"/>
                  </a:cubicBezTo>
                  <a:cubicBezTo>
                    <a:pt x="113860" y="105692"/>
                    <a:pt x="113979" y="105323"/>
                    <a:pt x="114026" y="104930"/>
                  </a:cubicBezTo>
                  <a:cubicBezTo>
                    <a:pt x="114146" y="104144"/>
                    <a:pt x="114288" y="103370"/>
                    <a:pt x="114300" y="102584"/>
                  </a:cubicBezTo>
                  <a:lnTo>
                    <a:pt x="114348" y="101418"/>
                  </a:lnTo>
                  <a:cubicBezTo>
                    <a:pt x="114348" y="101358"/>
                    <a:pt x="114336" y="101322"/>
                    <a:pt x="114336" y="101287"/>
                  </a:cubicBezTo>
                  <a:lnTo>
                    <a:pt x="114336" y="101191"/>
                  </a:lnTo>
                  <a:lnTo>
                    <a:pt x="114336" y="100906"/>
                  </a:lnTo>
                  <a:lnTo>
                    <a:pt x="114324" y="100310"/>
                  </a:lnTo>
                  <a:cubicBezTo>
                    <a:pt x="114300" y="99929"/>
                    <a:pt x="114288" y="99536"/>
                    <a:pt x="114253" y="99144"/>
                  </a:cubicBezTo>
                  <a:lnTo>
                    <a:pt x="114086" y="97977"/>
                  </a:lnTo>
                  <a:cubicBezTo>
                    <a:pt x="113979" y="97191"/>
                    <a:pt x="113765" y="96429"/>
                    <a:pt x="113562" y="95667"/>
                  </a:cubicBezTo>
                  <a:cubicBezTo>
                    <a:pt x="113479" y="95286"/>
                    <a:pt x="113324" y="94917"/>
                    <a:pt x="113193" y="94548"/>
                  </a:cubicBezTo>
                  <a:cubicBezTo>
                    <a:pt x="113062" y="94179"/>
                    <a:pt x="112931" y="93810"/>
                    <a:pt x="112776" y="93440"/>
                  </a:cubicBezTo>
                  <a:cubicBezTo>
                    <a:pt x="112121" y="92012"/>
                    <a:pt x="111371" y="90619"/>
                    <a:pt x="110407" y="89369"/>
                  </a:cubicBezTo>
                  <a:cubicBezTo>
                    <a:pt x="109478" y="88095"/>
                    <a:pt x="108359" y="86987"/>
                    <a:pt x="107168" y="85963"/>
                  </a:cubicBezTo>
                  <a:cubicBezTo>
                    <a:pt x="105930" y="84999"/>
                    <a:pt x="104621" y="84106"/>
                    <a:pt x="103192" y="83451"/>
                  </a:cubicBezTo>
                  <a:cubicBezTo>
                    <a:pt x="101787" y="82737"/>
                    <a:pt x="100263" y="82272"/>
                    <a:pt x="98727" y="81915"/>
                  </a:cubicBezTo>
                  <a:cubicBezTo>
                    <a:pt x="98346" y="81844"/>
                    <a:pt x="97953" y="81784"/>
                    <a:pt x="97560" y="81725"/>
                  </a:cubicBezTo>
                  <a:lnTo>
                    <a:pt x="96977" y="81641"/>
                  </a:lnTo>
                  <a:cubicBezTo>
                    <a:pt x="96786" y="81606"/>
                    <a:pt x="96596" y="81582"/>
                    <a:pt x="96393" y="81582"/>
                  </a:cubicBezTo>
                  <a:lnTo>
                    <a:pt x="95226" y="81534"/>
                  </a:lnTo>
                  <a:lnTo>
                    <a:pt x="94643" y="81522"/>
                  </a:lnTo>
                  <a:lnTo>
                    <a:pt x="19872" y="81522"/>
                  </a:lnTo>
                  <a:lnTo>
                    <a:pt x="19693" y="81510"/>
                  </a:lnTo>
                  <a:lnTo>
                    <a:pt x="19574" y="81499"/>
                  </a:lnTo>
                  <a:cubicBezTo>
                    <a:pt x="19431" y="81487"/>
                    <a:pt x="19288" y="81475"/>
                    <a:pt x="19146" y="81463"/>
                  </a:cubicBezTo>
                  <a:cubicBezTo>
                    <a:pt x="19074" y="81463"/>
                    <a:pt x="19003" y="81463"/>
                    <a:pt x="18931" y="81451"/>
                  </a:cubicBezTo>
                  <a:lnTo>
                    <a:pt x="18717" y="81415"/>
                  </a:lnTo>
                  <a:cubicBezTo>
                    <a:pt x="18586" y="81391"/>
                    <a:pt x="18443" y="81368"/>
                    <a:pt x="18300" y="81356"/>
                  </a:cubicBezTo>
                  <a:cubicBezTo>
                    <a:pt x="17181" y="81129"/>
                    <a:pt x="16145" y="80629"/>
                    <a:pt x="15240" y="79915"/>
                  </a:cubicBezTo>
                  <a:cubicBezTo>
                    <a:pt x="14335" y="79213"/>
                    <a:pt x="13633" y="78260"/>
                    <a:pt x="13169" y="77224"/>
                  </a:cubicBezTo>
                  <a:cubicBezTo>
                    <a:pt x="13085" y="77105"/>
                    <a:pt x="13061" y="76962"/>
                    <a:pt x="13014" y="76831"/>
                  </a:cubicBezTo>
                  <a:cubicBezTo>
                    <a:pt x="12966" y="76700"/>
                    <a:pt x="12907" y="76569"/>
                    <a:pt x="12859" y="76426"/>
                  </a:cubicBezTo>
                  <a:cubicBezTo>
                    <a:pt x="12835" y="76296"/>
                    <a:pt x="12800" y="76153"/>
                    <a:pt x="12764" y="76022"/>
                  </a:cubicBezTo>
                  <a:lnTo>
                    <a:pt x="12704" y="75819"/>
                  </a:lnTo>
                  <a:cubicBezTo>
                    <a:pt x="12692" y="75748"/>
                    <a:pt x="12680" y="75676"/>
                    <a:pt x="12680" y="75605"/>
                  </a:cubicBezTo>
                  <a:cubicBezTo>
                    <a:pt x="12657" y="75462"/>
                    <a:pt x="12633" y="75319"/>
                    <a:pt x="12609" y="75176"/>
                  </a:cubicBezTo>
                  <a:cubicBezTo>
                    <a:pt x="12573" y="75045"/>
                    <a:pt x="12597" y="74891"/>
                    <a:pt x="12585" y="74748"/>
                  </a:cubicBezTo>
                  <a:lnTo>
                    <a:pt x="12549" y="74295"/>
                  </a:lnTo>
                  <a:cubicBezTo>
                    <a:pt x="12549" y="74033"/>
                    <a:pt x="12549" y="73700"/>
                    <a:pt x="12561" y="73617"/>
                  </a:cubicBezTo>
                  <a:cubicBezTo>
                    <a:pt x="12597" y="72462"/>
                    <a:pt x="12895" y="71343"/>
                    <a:pt x="13431" y="70342"/>
                  </a:cubicBezTo>
                  <a:cubicBezTo>
                    <a:pt x="13990" y="69354"/>
                    <a:pt x="14776" y="68473"/>
                    <a:pt x="15717" y="67830"/>
                  </a:cubicBezTo>
                  <a:cubicBezTo>
                    <a:pt x="16681" y="67199"/>
                    <a:pt x="17764" y="66806"/>
                    <a:pt x="18896" y="66663"/>
                  </a:cubicBezTo>
                  <a:cubicBezTo>
                    <a:pt x="19038" y="66640"/>
                    <a:pt x="19181" y="66651"/>
                    <a:pt x="19324" y="66640"/>
                  </a:cubicBezTo>
                  <a:lnTo>
                    <a:pt x="19538" y="66628"/>
                  </a:lnTo>
                  <a:lnTo>
                    <a:pt x="19646" y="66640"/>
                  </a:lnTo>
                  <a:lnTo>
                    <a:pt x="94572" y="66640"/>
                  </a:lnTo>
                  <a:lnTo>
                    <a:pt x="94679" y="66628"/>
                  </a:lnTo>
                  <a:lnTo>
                    <a:pt x="94822" y="66616"/>
                  </a:lnTo>
                  <a:lnTo>
                    <a:pt x="95119" y="66604"/>
                  </a:lnTo>
                  <a:lnTo>
                    <a:pt x="95703" y="66568"/>
                  </a:lnTo>
                  <a:cubicBezTo>
                    <a:pt x="96096" y="66544"/>
                    <a:pt x="96489" y="66544"/>
                    <a:pt x="96881" y="66485"/>
                  </a:cubicBezTo>
                  <a:lnTo>
                    <a:pt x="98048" y="66306"/>
                  </a:lnTo>
                  <a:lnTo>
                    <a:pt x="98632" y="66211"/>
                  </a:lnTo>
                  <a:lnTo>
                    <a:pt x="99203" y="66080"/>
                  </a:lnTo>
                  <a:lnTo>
                    <a:pt x="100346" y="65782"/>
                  </a:lnTo>
                  <a:cubicBezTo>
                    <a:pt x="100727" y="65675"/>
                    <a:pt x="101096" y="65520"/>
                    <a:pt x="101465" y="65389"/>
                  </a:cubicBezTo>
                  <a:cubicBezTo>
                    <a:pt x="101834" y="65247"/>
                    <a:pt x="102215" y="65127"/>
                    <a:pt x="102561" y="64961"/>
                  </a:cubicBezTo>
                  <a:cubicBezTo>
                    <a:pt x="103275" y="64616"/>
                    <a:pt x="104001" y="64306"/>
                    <a:pt x="104656" y="63877"/>
                  </a:cubicBezTo>
                  <a:cubicBezTo>
                    <a:pt x="107288" y="62318"/>
                    <a:pt x="109693" y="59960"/>
                    <a:pt x="111348" y="57365"/>
                  </a:cubicBezTo>
                  <a:cubicBezTo>
                    <a:pt x="111383" y="57317"/>
                    <a:pt x="111419" y="57257"/>
                    <a:pt x="111455" y="57198"/>
                  </a:cubicBezTo>
                  <a:cubicBezTo>
                    <a:pt x="111467" y="57174"/>
                    <a:pt x="111479" y="57150"/>
                    <a:pt x="111490" y="57138"/>
                  </a:cubicBezTo>
                  <a:lnTo>
                    <a:pt x="111490" y="57126"/>
                  </a:lnTo>
                  <a:cubicBezTo>
                    <a:pt x="113074" y="54519"/>
                    <a:pt x="114074" y="51531"/>
                    <a:pt x="114288" y="48483"/>
                  </a:cubicBezTo>
                  <a:cubicBezTo>
                    <a:pt x="114527" y="45363"/>
                    <a:pt x="114026" y="42172"/>
                    <a:pt x="112812" y="39255"/>
                  </a:cubicBezTo>
                  <a:cubicBezTo>
                    <a:pt x="111562" y="36362"/>
                    <a:pt x="109633" y="33778"/>
                    <a:pt x="107228" y="31766"/>
                  </a:cubicBezTo>
                  <a:cubicBezTo>
                    <a:pt x="104799" y="29766"/>
                    <a:pt x="101894" y="28349"/>
                    <a:pt x="98810" y="27682"/>
                  </a:cubicBezTo>
                  <a:cubicBezTo>
                    <a:pt x="98429" y="27587"/>
                    <a:pt x="98036" y="27540"/>
                    <a:pt x="97643" y="27480"/>
                  </a:cubicBezTo>
                  <a:cubicBezTo>
                    <a:pt x="97251" y="27420"/>
                    <a:pt x="96870" y="27349"/>
                    <a:pt x="96477" y="27325"/>
                  </a:cubicBezTo>
                  <a:lnTo>
                    <a:pt x="95298" y="27266"/>
                  </a:lnTo>
                  <a:lnTo>
                    <a:pt x="94715" y="27218"/>
                  </a:lnTo>
                  <a:lnTo>
                    <a:pt x="94298" y="27206"/>
                  </a:lnTo>
                  <a:lnTo>
                    <a:pt x="71783" y="27206"/>
                  </a:lnTo>
                  <a:cubicBezTo>
                    <a:pt x="71140" y="27206"/>
                    <a:pt x="70676" y="27182"/>
                    <a:pt x="70676" y="27182"/>
                  </a:cubicBezTo>
                  <a:cubicBezTo>
                    <a:pt x="70650" y="27185"/>
                    <a:pt x="70624" y="27186"/>
                    <a:pt x="70598" y="27186"/>
                  </a:cubicBezTo>
                  <a:cubicBezTo>
                    <a:pt x="70484" y="27186"/>
                    <a:pt x="70376" y="27166"/>
                    <a:pt x="70259" y="27147"/>
                  </a:cubicBezTo>
                  <a:cubicBezTo>
                    <a:pt x="70116" y="27123"/>
                    <a:pt x="69973" y="27111"/>
                    <a:pt x="69830" y="27087"/>
                  </a:cubicBezTo>
                  <a:lnTo>
                    <a:pt x="69426" y="26980"/>
                  </a:lnTo>
                  <a:cubicBezTo>
                    <a:pt x="69283" y="26944"/>
                    <a:pt x="69140" y="26932"/>
                    <a:pt x="69009" y="26861"/>
                  </a:cubicBezTo>
                  <a:cubicBezTo>
                    <a:pt x="68747" y="26754"/>
                    <a:pt x="68473" y="26694"/>
                    <a:pt x="68223" y="26551"/>
                  </a:cubicBezTo>
                  <a:lnTo>
                    <a:pt x="67842" y="26361"/>
                  </a:lnTo>
                  <a:cubicBezTo>
                    <a:pt x="67723" y="26289"/>
                    <a:pt x="67604" y="26206"/>
                    <a:pt x="67473" y="26135"/>
                  </a:cubicBezTo>
                  <a:lnTo>
                    <a:pt x="67294" y="26027"/>
                  </a:lnTo>
                  <a:cubicBezTo>
                    <a:pt x="67235" y="25992"/>
                    <a:pt x="67175" y="25944"/>
                    <a:pt x="67116" y="25896"/>
                  </a:cubicBezTo>
                  <a:cubicBezTo>
                    <a:pt x="67009" y="25813"/>
                    <a:pt x="66890" y="25730"/>
                    <a:pt x="66771" y="25646"/>
                  </a:cubicBezTo>
                  <a:cubicBezTo>
                    <a:pt x="66663" y="25563"/>
                    <a:pt x="66568" y="25444"/>
                    <a:pt x="66461" y="25361"/>
                  </a:cubicBezTo>
                  <a:cubicBezTo>
                    <a:pt x="66354" y="25254"/>
                    <a:pt x="66223" y="25182"/>
                    <a:pt x="66140" y="25063"/>
                  </a:cubicBezTo>
                  <a:cubicBezTo>
                    <a:pt x="65961" y="24837"/>
                    <a:pt x="65735" y="24658"/>
                    <a:pt x="65592" y="24408"/>
                  </a:cubicBezTo>
                  <a:cubicBezTo>
                    <a:pt x="64889" y="23503"/>
                    <a:pt x="64401" y="22444"/>
                    <a:pt x="64235" y="21313"/>
                  </a:cubicBezTo>
                  <a:cubicBezTo>
                    <a:pt x="64211" y="21170"/>
                    <a:pt x="64175" y="20110"/>
                    <a:pt x="64175" y="20074"/>
                  </a:cubicBezTo>
                  <a:lnTo>
                    <a:pt x="64175" y="19979"/>
                  </a:lnTo>
                  <a:lnTo>
                    <a:pt x="64175" y="19169"/>
                  </a:lnTo>
                  <a:lnTo>
                    <a:pt x="64175" y="15895"/>
                  </a:lnTo>
                  <a:lnTo>
                    <a:pt x="66890" y="15895"/>
                  </a:lnTo>
                  <a:lnTo>
                    <a:pt x="57841" y="0"/>
                  </a:lnTo>
                  <a:close/>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054;p35">
              <a:extLst>
                <a:ext uri="{FF2B5EF4-FFF2-40B4-BE49-F238E27FC236}">
                  <a16:creationId xmlns:a16="http://schemas.microsoft.com/office/drawing/2014/main" id="{E371922C-5EF5-4927-5E8B-32202AF0188C}"/>
                </a:ext>
              </a:extLst>
            </p:cNvPr>
            <p:cNvSpPr/>
            <p:nvPr/>
          </p:nvSpPr>
          <p:spPr>
            <a:xfrm>
              <a:off x="3124740" y="1467244"/>
              <a:ext cx="2847490" cy="3675956"/>
            </a:xfrm>
            <a:custGeom>
              <a:avLst/>
              <a:gdLst/>
              <a:ahLst/>
              <a:cxnLst/>
              <a:rect l="l" t="t" r="r" b="b"/>
              <a:pathLst>
                <a:path w="103002" h="132970" extrusionOk="0">
                  <a:moveTo>
                    <a:pt x="51507" y="1"/>
                  </a:moveTo>
                  <a:lnTo>
                    <a:pt x="51507" y="3727"/>
                  </a:lnTo>
                  <a:lnTo>
                    <a:pt x="52757" y="3727"/>
                  </a:lnTo>
                  <a:lnTo>
                    <a:pt x="52757" y="1"/>
                  </a:lnTo>
                  <a:close/>
                  <a:moveTo>
                    <a:pt x="51507" y="7442"/>
                  </a:moveTo>
                  <a:lnTo>
                    <a:pt x="51507" y="9180"/>
                  </a:lnTo>
                  <a:cubicBezTo>
                    <a:pt x="51507" y="9883"/>
                    <a:pt x="51566" y="10573"/>
                    <a:pt x="51662" y="11252"/>
                  </a:cubicBezTo>
                  <a:lnTo>
                    <a:pt x="52888" y="11073"/>
                  </a:lnTo>
                  <a:cubicBezTo>
                    <a:pt x="52793" y="10454"/>
                    <a:pt x="52757" y="9823"/>
                    <a:pt x="52757" y="9180"/>
                  </a:cubicBezTo>
                  <a:lnTo>
                    <a:pt x="52757" y="7442"/>
                  </a:lnTo>
                  <a:close/>
                  <a:moveTo>
                    <a:pt x="53888" y="14467"/>
                  </a:moveTo>
                  <a:lnTo>
                    <a:pt x="52757" y="14979"/>
                  </a:lnTo>
                  <a:cubicBezTo>
                    <a:pt x="53293" y="16157"/>
                    <a:pt x="53995" y="17265"/>
                    <a:pt x="54840" y="18265"/>
                  </a:cubicBezTo>
                  <a:lnTo>
                    <a:pt x="55781" y="17455"/>
                  </a:lnTo>
                  <a:cubicBezTo>
                    <a:pt x="55019" y="16550"/>
                    <a:pt x="54376" y="15550"/>
                    <a:pt x="53888" y="14467"/>
                  </a:cubicBezTo>
                  <a:close/>
                  <a:moveTo>
                    <a:pt x="58424" y="19812"/>
                  </a:moveTo>
                  <a:lnTo>
                    <a:pt x="57734" y="20848"/>
                  </a:lnTo>
                  <a:cubicBezTo>
                    <a:pt x="58817" y="21575"/>
                    <a:pt x="59984" y="22146"/>
                    <a:pt x="61222" y="22551"/>
                  </a:cubicBezTo>
                  <a:lnTo>
                    <a:pt x="61603" y="21360"/>
                  </a:lnTo>
                  <a:cubicBezTo>
                    <a:pt x="60484" y="21003"/>
                    <a:pt x="59412" y="20479"/>
                    <a:pt x="58424" y="19812"/>
                  </a:cubicBezTo>
                  <a:close/>
                  <a:moveTo>
                    <a:pt x="65092" y="21979"/>
                  </a:moveTo>
                  <a:lnTo>
                    <a:pt x="65056" y="23218"/>
                  </a:lnTo>
                  <a:cubicBezTo>
                    <a:pt x="65211" y="23218"/>
                    <a:pt x="65378" y="23230"/>
                    <a:pt x="65544" y="23230"/>
                  </a:cubicBezTo>
                  <a:lnTo>
                    <a:pt x="68795" y="23230"/>
                  </a:lnTo>
                  <a:lnTo>
                    <a:pt x="68795" y="21979"/>
                  </a:lnTo>
                  <a:close/>
                  <a:moveTo>
                    <a:pt x="72521" y="21979"/>
                  </a:moveTo>
                  <a:lnTo>
                    <a:pt x="72521" y="23230"/>
                  </a:lnTo>
                  <a:lnTo>
                    <a:pt x="76248" y="23230"/>
                  </a:lnTo>
                  <a:lnTo>
                    <a:pt x="76248" y="21979"/>
                  </a:lnTo>
                  <a:close/>
                  <a:moveTo>
                    <a:pt x="79975" y="21979"/>
                  </a:moveTo>
                  <a:lnTo>
                    <a:pt x="79975" y="23230"/>
                  </a:lnTo>
                  <a:lnTo>
                    <a:pt x="83689" y="23230"/>
                  </a:lnTo>
                  <a:lnTo>
                    <a:pt x="83689" y="21979"/>
                  </a:lnTo>
                  <a:close/>
                  <a:moveTo>
                    <a:pt x="87416" y="21979"/>
                  </a:moveTo>
                  <a:lnTo>
                    <a:pt x="87416" y="23230"/>
                  </a:lnTo>
                  <a:lnTo>
                    <a:pt x="88952" y="23230"/>
                  </a:lnTo>
                  <a:cubicBezTo>
                    <a:pt x="89654" y="23230"/>
                    <a:pt x="90357" y="23277"/>
                    <a:pt x="91035" y="23396"/>
                  </a:cubicBezTo>
                  <a:lnTo>
                    <a:pt x="91238" y="22170"/>
                  </a:lnTo>
                  <a:cubicBezTo>
                    <a:pt x="90488" y="22039"/>
                    <a:pt x="89726" y="21979"/>
                    <a:pt x="88952" y="21979"/>
                  </a:cubicBezTo>
                  <a:close/>
                  <a:moveTo>
                    <a:pt x="94941" y="23313"/>
                  </a:moveTo>
                  <a:lnTo>
                    <a:pt x="94417" y="24444"/>
                  </a:lnTo>
                  <a:cubicBezTo>
                    <a:pt x="95488" y="24944"/>
                    <a:pt x="96477" y="25599"/>
                    <a:pt x="97370" y="26385"/>
                  </a:cubicBezTo>
                  <a:lnTo>
                    <a:pt x="98191" y="25444"/>
                  </a:lnTo>
                  <a:cubicBezTo>
                    <a:pt x="97215" y="24587"/>
                    <a:pt x="96119" y="23873"/>
                    <a:pt x="94941" y="23313"/>
                  </a:cubicBezTo>
                  <a:close/>
                  <a:moveTo>
                    <a:pt x="100739" y="28373"/>
                  </a:moveTo>
                  <a:lnTo>
                    <a:pt x="99691" y="29052"/>
                  </a:lnTo>
                  <a:cubicBezTo>
                    <a:pt x="100346" y="30052"/>
                    <a:pt x="100846" y="31135"/>
                    <a:pt x="101192" y="32266"/>
                  </a:cubicBezTo>
                  <a:lnTo>
                    <a:pt x="102382" y="31897"/>
                  </a:lnTo>
                  <a:cubicBezTo>
                    <a:pt x="102001" y="30659"/>
                    <a:pt x="101442" y="29468"/>
                    <a:pt x="100739" y="28373"/>
                  </a:cubicBezTo>
                  <a:close/>
                  <a:moveTo>
                    <a:pt x="102989" y="35731"/>
                  </a:moveTo>
                  <a:lnTo>
                    <a:pt x="101751" y="35755"/>
                  </a:lnTo>
                  <a:cubicBezTo>
                    <a:pt x="101751" y="35850"/>
                    <a:pt x="101751" y="35934"/>
                    <a:pt x="101751" y="36017"/>
                  </a:cubicBezTo>
                  <a:cubicBezTo>
                    <a:pt x="101751" y="37124"/>
                    <a:pt x="101608" y="38220"/>
                    <a:pt x="101334" y="39267"/>
                  </a:cubicBezTo>
                  <a:lnTo>
                    <a:pt x="102537" y="39589"/>
                  </a:lnTo>
                  <a:cubicBezTo>
                    <a:pt x="102846" y="38434"/>
                    <a:pt x="103001" y="37231"/>
                    <a:pt x="103001" y="36017"/>
                  </a:cubicBezTo>
                  <a:cubicBezTo>
                    <a:pt x="103001" y="35922"/>
                    <a:pt x="102989" y="35826"/>
                    <a:pt x="102989" y="35731"/>
                  </a:cubicBezTo>
                  <a:close/>
                  <a:moveTo>
                    <a:pt x="99977" y="42541"/>
                  </a:moveTo>
                  <a:cubicBezTo>
                    <a:pt x="99370" y="43553"/>
                    <a:pt x="98620" y="44482"/>
                    <a:pt x="97763" y="45304"/>
                  </a:cubicBezTo>
                  <a:lnTo>
                    <a:pt x="98620" y="46209"/>
                  </a:lnTo>
                  <a:cubicBezTo>
                    <a:pt x="99560" y="45316"/>
                    <a:pt x="100382" y="44292"/>
                    <a:pt x="101037" y="43172"/>
                  </a:cubicBezTo>
                  <a:lnTo>
                    <a:pt x="99977" y="42541"/>
                  </a:lnTo>
                  <a:close/>
                  <a:moveTo>
                    <a:pt x="94881" y="47363"/>
                  </a:moveTo>
                  <a:cubicBezTo>
                    <a:pt x="93833" y="47911"/>
                    <a:pt x="92714" y="48316"/>
                    <a:pt x="91547" y="48554"/>
                  </a:cubicBezTo>
                  <a:lnTo>
                    <a:pt x="91797" y="49769"/>
                  </a:lnTo>
                  <a:cubicBezTo>
                    <a:pt x="93071" y="49507"/>
                    <a:pt x="94310" y="49066"/>
                    <a:pt x="95465" y="48471"/>
                  </a:cubicBezTo>
                  <a:lnTo>
                    <a:pt x="94881" y="47363"/>
                  </a:lnTo>
                  <a:close/>
                  <a:moveTo>
                    <a:pt x="17205" y="48816"/>
                  </a:moveTo>
                  <a:lnTo>
                    <a:pt x="17205" y="50054"/>
                  </a:lnTo>
                  <a:lnTo>
                    <a:pt x="20931" y="50054"/>
                  </a:lnTo>
                  <a:lnTo>
                    <a:pt x="20931" y="48816"/>
                  </a:lnTo>
                  <a:close/>
                  <a:moveTo>
                    <a:pt x="24658" y="48816"/>
                  </a:moveTo>
                  <a:lnTo>
                    <a:pt x="24658" y="50054"/>
                  </a:lnTo>
                  <a:lnTo>
                    <a:pt x="28373" y="50054"/>
                  </a:lnTo>
                  <a:lnTo>
                    <a:pt x="28373" y="48816"/>
                  </a:lnTo>
                  <a:close/>
                  <a:moveTo>
                    <a:pt x="32100" y="48816"/>
                  </a:moveTo>
                  <a:lnTo>
                    <a:pt x="32100" y="50054"/>
                  </a:lnTo>
                  <a:lnTo>
                    <a:pt x="35826" y="50054"/>
                  </a:lnTo>
                  <a:lnTo>
                    <a:pt x="35826" y="48816"/>
                  </a:lnTo>
                  <a:close/>
                  <a:moveTo>
                    <a:pt x="39553" y="48816"/>
                  </a:moveTo>
                  <a:lnTo>
                    <a:pt x="39553" y="50054"/>
                  </a:lnTo>
                  <a:lnTo>
                    <a:pt x="43280" y="50054"/>
                  </a:lnTo>
                  <a:lnTo>
                    <a:pt x="43280" y="48816"/>
                  </a:lnTo>
                  <a:close/>
                  <a:moveTo>
                    <a:pt x="47006" y="48816"/>
                  </a:moveTo>
                  <a:lnTo>
                    <a:pt x="47006" y="50054"/>
                  </a:lnTo>
                  <a:lnTo>
                    <a:pt x="50721" y="50054"/>
                  </a:lnTo>
                  <a:lnTo>
                    <a:pt x="50721" y="48816"/>
                  </a:lnTo>
                  <a:close/>
                  <a:moveTo>
                    <a:pt x="54448" y="48816"/>
                  </a:moveTo>
                  <a:lnTo>
                    <a:pt x="54448" y="50054"/>
                  </a:lnTo>
                  <a:lnTo>
                    <a:pt x="58174" y="50054"/>
                  </a:lnTo>
                  <a:lnTo>
                    <a:pt x="58174" y="48816"/>
                  </a:lnTo>
                  <a:close/>
                  <a:moveTo>
                    <a:pt x="61901" y="48816"/>
                  </a:moveTo>
                  <a:lnTo>
                    <a:pt x="61901" y="50054"/>
                  </a:lnTo>
                  <a:lnTo>
                    <a:pt x="65628" y="50054"/>
                  </a:lnTo>
                  <a:lnTo>
                    <a:pt x="65628" y="48816"/>
                  </a:lnTo>
                  <a:close/>
                  <a:moveTo>
                    <a:pt x="69342" y="48816"/>
                  </a:moveTo>
                  <a:lnTo>
                    <a:pt x="69342" y="50054"/>
                  </a:lnTo>
                  <a:lnTo>
                    <a:pt x="73069" y="50054"/>
                  </a:lnTo>
                  <a:lnTo>
                    <a:pt x="73069" y="48816"/>
                  </a:lnTo>
                  <a:close/>
                  <a:moveTo>
                    <a:pt x="76796" y="48816"/>
                  </a:moveTo>
                  <a:lnTo>
                    <a:pt x="76796" y="50054"/>
                  </a:lnTo>
                  <a:lnTo>
                    <a:pt x="80522" y="50054"/>
                  </a:lnTo>
                  <a:lnTo>
                    <a:pt x="80522" y="48816"/>
                  </a:lnTo>
                  <a:close/>
                  <a:moveTo>
                    <a:pt x="84249" y="48816"/>
                  </a:moveTo>
                  <a:lnTo>
                    <a:pt x="84249" y="50054"/>
                  </a:lnTo>
                  <a:lnTo>
                    <a:pt x="87976" y="50054"/>
                  </a:lnTo>
                  <a:lnTo>
                    <a:pt x="87976" y="48816"/>
                  </a:lnTo>
                  <a:close/>
                  <a:moveTo>
                    <a:pt x="13454" y="48828"/>
                  </a:moveTo>
                  <a:cubicBezTo>
                    <a:pt x="12157" y="48876"/>
                    <a:pt x="10871" y="49102"/>
                    <a:pt x="9632" y="49507"/>
                  </a:cubicBezTo>
                  <a:lnTo>
                    <a:pt x="10013" y="50685"/>
                  </a:lnTo>
                  <a:cubicBezTo>
                    <a:pt x="11145" y="50316"/>
                    <a:pt x="12311" y="50114"/>
                    <a:pt x="13502" y="50066"/>
                  </a:cubicBezTo>
                  <a:lnTo>
                    <a:pt x="13454" y="48828"/>
                  </a:lnTo>
                  <a:close/>
                  <a:moveTo>
                    <a:pt x="6144" y="51209"/>
                  </a:moveTo>
                  <a:cubicBezTo>
                    <a:pt x="5072" y="51935"/>
                    <a:pt x="4096" y="52805"/>
                    <a:pt x="3251" y="53805"/>
                  </a:cubicBezTo>
                  <a:lnTo>
                    <a:pt x="4203" y="54602"/>
                  </a:lnTo>
                  <a:cubicBezTo>
                    <a:pt x="4965" y="53698"/>
                    <a:pt x="5858" y="52900"/>
                    <a:pt x="6834" y="52233"/>
                  </a:cubicBezTo>
                  <a:lnTo>
                    <a:pt x="6144" y="51209"/>
                  </a:lnTo>
                  <a:close/>
                  <a:moveTo>
                    <a:pt x="1179" y="57091"/>
                  </a:moveTo>
                  <a:cubicBezTo>
                    <a:pt x="643" y="58270"/>
                    <a:pt x="286" y="59532"/>
                    <a:pt x="96" y="60818"/>
                  </a:cubicBezTo>
                  <a:lnTo>
                    <a:pt x="1322" y="60996"/>
                  </a:lnTo>
                  <a:cubicBezTo>
                    <a:pt x="1489" y="59817"/>
                    <a:pt x="1822" y="58674"/>
                    <a:pt x="2310" y="57603"/>
                  </a:cubicBezTo>
                  <a:lnTo>
                    <a:pt x="1179" y="57091"/>
                  </a:lnTo>
                  <a:close/>
                  <a:moveTo>
                    <a:pt x="1239" y="64568"/>
                  </a:moveTo>
                  <a:lnTo>
                    <a:pt x="0" y="64675"/>
                  </a:lnTo>
                  <a:cubicBezTo>
                    <a:pt x="107" y="65973"/>
                    <a:pt x="405" y="67247"/>
                    <a:pt x="869" y="68461"/>
                  </a:cubicBezTo>
                  <a:lnTo>
                    <a:pt x="2024" y="68021"/>
                  </a:lnTo>
                  <a:cubicBezTo>
                    <a:pt x="1608" y="66914"/>
                    <a:pt x="1346" y="65747"/>
                    <a:pt x="1239" y="64568"/>
                  </a:cubicBezTo>
                  <a:close/>
                  <a:moveTo>
                    <a:pt x="3739" y="71116"/>
                  </a:moveTo>
                  <a:lnTo>
                    <a:pt x="2751" y="71855"/>
                  </a:lnTo>
                  <a:cubicBezTo>
                    <a:pt x="3525" y="72902"/>
                    <a:pt x="4453" y="73831"/>
                    <a:pt x="5477" y="74617"/>
                  </a:cubicBezTo>
                  <a:lnTo>
                    <a:pt x="6239" y="73629"/>
                  </a:lnTo>
                  <a:cubicBezTo>
                    <a:pt x="5287" y="72902"/>
                    <a:pt x="4453" y="72057"/>
                    <a:pt x="3739" y="71116"/>
                  </a:cubicBezTo>
                  <a:close/>
                  <a:moveTo>
                    <a:pt x="9323" y="75367"/>
                  </a:moveTo>
                  <a:lnTo>
                    <a:pt x="8870" y="76522"/>
                  </a:lnTo>
                  <a:cubicBezTo>
                    <a:pt x="10073" y="76998"/>
                    <a:pt x="11347" y="77296"/>
                    <a:pt x="12645" y="77415"/>
                  </a:cubicBezTo>
                  <a:lnTo>
                    <a:pt x="12764" y="76177"/>
                  </a:lnTo>
                  <a:cubicBezTo>
                    <a:pt x="11585" y="76069"/>
                    <a:pt x="10418" y="75796"/>
                    <a:pt x="9323" y="75367"/>
                  </a:cubicBezTo>
                  <a:close/>
                  <a:moveTo>
                    <a:pt x="16431" y="76236"/>
                  </a:moveTo>
                  <a:lnTo>
                    <a:pt x="16431" y="77486"/>
                  </a:lnTo>
                  <a:lnTo>
                    <a:pt x="20158" y="77486"/>
                  </a:lnTo>
                  <a:lnTo>
                    <a:pt x="20158" y="76236"/>
                  </a:lnTo>
                  <a:close/>
                  <a:moveTo>
                    <a:pt x="23872" y="76236"/>
                  </a:moveTo>
                  <a:lnTo>
                    <a:pt x="23872" y="77486"/>
                  </a:lnTo>
                  <a:lnTo>
                    <a:pt x="27599" y="77486"/>
                  </a:lnTo>
                  <a:lnTo>
                    <a:pt x="27599" y="76236"/>
                  </a:lnTo>
                  <a:close/>
                  <a:moveTo>
                    <a:pt x="31326" y="76236"/>
                  </a:moveTo>
                  <a:lnTo>
                    <a:pt x="31326" y="77486"/>
                  </a:lnTo>
                  <a:lnTo>
                    <a:pt x="35052" y="77486"/>
                  </a:lnTo>
                  <a:lnTo>
                    <a:pt x="35052" y="76236"/>
                  </a:lnTo>
                  <a:close/>
                  <a:moveTo>
                    <a:pt x="38779" y="76236"/>
                  </a:moveTo>
                  <a:lnTo>
                    <a:pt x="38779" y="77486"/>
                  </a:lnTo>
                  <a:lnTo>
                    <a:pt x="42494" y="77486"/>
                  </a:lnTo>
                  <a:lnTo>
                    <a:pt x="42494" y="76236"/>
                  </a:lnTo>
                  <a:close/>
                  <a:moveTo>
                    <a:pt x="46220" y="76236"/>
                  </a:moveTo>
                  <a:lnTo>
                    <a:pt x="46220" y="77486"/>
                  </a:lnTo>
                  <a:lnTo>
                    <a:pt x="49947" y="77486"/>
                  </a:lnTo>
                  <a:lnTo>
                    <a:pt x="49947" y="76236"/>
                  </a:lnTo>
                  <a:close/>
                  <a:moveTo>
                    <a:pt x="53674" y="76236"/>
                  </a:moveTo>
                  <a:lnTo>
                    <a:pt x="53674" y="77486"/>
                  </a:lnTo>
                  <a:lnTo>
                    <a:pt x="57400" y="77486"/>
                  </a:lnTo>
                  <a:lnTo>
                    <a:pt x="57400" y="76236"/>
                  </a:lnTo>
                  <a:close/>
                  <a:moveTo>
                    <a:pt x="61127" y="76236"/>
                  </a:moveTo>
                  <a:lnTo>
                    <a:pt x="61127" y="77486"/>
                  </a:lnTo>
                  <a:lnTo>
                    <a:pt x="64842" y="77486"/>
                  </a:lnTo>
                  <a:lnTo>
                    <a:pt x="64842" y="76236"/>
                  </a:lnTo>
                  <a:close/>
                  <a:moveTo>
                    <a:pt x="68568" y="76236"/>
                  </a:moveTo>
                  <a:lnTo>
                    <a:pt x="68568" y="77486"/>
                  </a:lnTo>
                  <a:lnTo>
                    <a:pt x="72295" y="77486"/>
                  </a:lnTo>
                  <a:lnTo>
                    <a:pt x="72295" y="76236"/>
                  </a:lnTo>
                  <a:close/>
                  <a:moveTo>
                    <a:pt x="76022" y="76236"/>
                  </a:moveTo>
                  <a:lnTo>
                    <a:pt x="76022" y="77486"/>
                  </a:lnTo>
                  <a:lnTo>
                    <a:pt x="79748" y="77486"/>
                  </a:lnTo>
                  <a:lnTo>
                    <a:pt x="79748" y="76236"/>
                  </a:lnTo>
                  <a:close/>
                  <a:moveTo>
                    <a:pt x="83475" y="76236"/>
                  </a:moveTo>
                  <a:lnTo>
                    <a:pt x="83475" y="77486"/>
                  </a:lnTo>
                  <a:lnTo>
                    <a:pt x="87190" y="77486"/>
                  </a:lnTo>
                  <a:lnTo>
                    <a:pt x="87190" y="76236"/>
                  </a:lnTo>
                  <a:close/>
                  <a:moveTo>
                    <a:pt x="91000" y="76391"/>
                  </a:moveTo>
                  <a:lnTo>
                    <a:pt x="90821" y="77617"/>
                  </a:lnTo>
                  <a:cubicBezTo>
                    <a:pt x="92000" y="77784"/>
                    <a:pt x="93143" y="78117"/>
                    <a:pt x="94214" y="78605"/>
                  </a:cubicBezTo>
                  <a:lnTo>
                    <a:pt x="94726" y="77474"/>
                  </a:lnTo>
                  <a:cubicBezTo>
                    <a:pt x="93548" y="76939"/>
                    <a:pt x="92286" y="76569"/>
                    <a:pt x="91000" y="76391"/>
                  </a:cubicBezTo>
                  <a:close/>
                  <a:moveTo>
                    <a:pt x="98013" y="79546"/>
                  </a:moveTo>
                  <a:lnTo>
                    <a:pt x="97215" y="80499"/>
                  </a:lnTo>
                  <a:cubicBezTo>
                    <a:pt x="98120" y="81261"/>
                    <a:pt x="98917" y="82153"/>
                    <a:pt x="99572" y="83130"/>
                  </a:cubicBezTo>
                  <a:lnTo>
                    <a:pt x="100608" y="82439"/>
                  </a:lnTo>
                  <a:cubicBezTo>
                    <a:pt x="99882" y="81356"/>
                    <a:pt x="99001" y="80391"/>
                    <a:pt x="98013" y="79546"/>
                  </a:cubicBezTo>
                  <a:close/>
                  <a:moveTo>
                    <a:pt x="102311" y="85928"/>
                  </a:moveTo>
                  <a:lnTo>
                    <a:pt x="101132" y="86309"/>
                  </a:lnTo>
                  <a:cubicBezTo>
                    <a:pt x="101489" y="87440"/>
                    <a:pt x="101703" y="88607"/>
                    <a:pt x="101751" y="89797"/>
                  </a:cubicBezTo>
                  <a:lnTo>
                    <a:pt x="102989" y="89750"/>
                  </a:lnTo>
                  <a:cubicBezTo>
                    <a:pt x="102942" y="88452"/>
                    <a:pt x="102716" y="87166"/>
                    <a:pt x="102311" y="85928"/>
                  </a:cubicBezTo>
                  <a:close/>
                  <a:moveTo>
                    <a:pt x="101430" y="93333"/>
                  </a:moveTo>
                  <a:cubicBezTo>
                    <a:pt x="101156" y="94488"/>
                    <a:pt x="100727" y="95596"/>
                    <a:pt x="100156" y="96631"/>
                  </a:cubicBezTo>
                  <a:lnTo>
                    <a:pt x="101239" y="97239"/>
                  </a:lnTo>
                  <a:cubicBezTo>
                    <a:pt x="101870" y="96096"/>
                    <a:pt x="102346" y="94881"/>
                    <a:pt x="102632" y="93619"/>
                  </a:cubicBezTo>
                  <a:lnTo>
                    <a:pt x="101430" y="93333"/>
                  </a:lnTo>
                  <a:close/>
                  <a:moveTo>
                    <a:pt x="98024" y="99465"/>
                  </a:moveTo>
                  <a:cubicBezTo>
                    <a:pt x="97191" y="100310"/>
                    <a:pt x="96239" y="101025"/>
                    <a:pt x="95215" y="101608"/>
                  </a:cubicBezTo>
                  <a:lnTo>
                    <a:pt x="95822" y="102692"/>
                  </a:lnTo>
                  <a:cubicBezTo>
                    <a:pt x="96953" y="102061"/>
                    <a:pt x="97989" y="101263"/>
                    <a:pt x="98906" y="100346"/>
                  </a:cubicBezTo>
                  <a:lnTo>
                    <a:pt x="98024" y="99465"/>
                  </a:lnTo>
                  <a:close/>
                  <a:moveTo>
                    <a:pt x="66009" y="103239"/>
                  </a:moveTo>
                  <a:lnTo>
                    <a:pt x="66009" y="104478"/>
                  </a:lnTo>
                  <a:lnTo>
                    <a:pt x="69735" y="104478"/>
                  </a:lnTo>
                  <a:lnTo>
                    <a:pt x="69735" y="103239"/>
                  </a:lnTo>
                  <a:close/>
                  <a:moveTo>
                    <a:pt x="73462" y="103239"/>
                  </a:moveTo>
                  <a:lnTo>
                    <a:pt x="73462" y="104478"/>
                  </a:lnTo>
                  <a:lnTo>
                    <a:pt x="77189" y="104478"/>
                  </a:lnTo>
                  <a:lnTo>
                    <a:pt x="77189" y="103239"/>
                  </a:lnTo>
                  <a:close/>
                  <a:moveTo>
                    <a:pt x="80915" y="103239"/>
                  </a:moveTo>
                  <a:lnTo>
                    <a:pt x="80915" y="104478"/>
                  </a:lnTo>
                  <a:lnTo>
                    <a:pt x="84630" y="104478"/>
                  </a:lnTo>
                  <a:lnTo>
                    <a:pt x="84630" y="103239"/>
                  </a:lnTo>
                  <a:close/>
                  <a:moveTo>
                    <a:pt x="91917" y="102894"/>
                  </a:moveTo>
                  <a:cubicBezTo>
                    <a:pt x="90952" y="103120"/>
                    <a:pt x="89952" y="103239"/>
                    <a:pt x="88952" y="103239"/>
                  </a:cubicBezTo>
                  <a:lnTo>
                    <a:pt x="88357" y="103239"/>
                  </a:lnTo>
                  <a:lnTo>
                    <a:pt x="88357" y="104478"/>
                  </a:lnTo>
                  <a:lnTo>
                    <a:pt x="88952" y="104478"/>
                  </a:lnTo>
                  <a:cubicBezTo>
                    <a:pt x="90047" y="104478"/>
                    <a:pt x="91143" y="104359"/>
                    <a:pt x="92202" y="104109"/>
                  </a:cubicBezTo>
                  <a:lnTo>
                    <a:pt x="91917" y="102894"/>
                  </a:lnTo>
                  <a:close/>
                  <a:moveTo>
                    <a:pt x="62175" y="103644"/>
                  </a:moveTo>
                  <a:cubicBezTo>
                    <a:pt x="60913" y="103954"/>
                    <a:pt x="59698" y="104442"/>
                    <a:pt x="58567" y="105097"/>
                  </a:cubicBezTo>
                  <a:lnTo>
                    <a:pt x="59186" y="106168"/>
                  </a:lnTo>
                  <a:cubicBezTo>
                    <a:pt x="60210" y="105585"/>
                    <a:pt x="61317" y="105132"/>
                    <a:pt x="62472" y="104847"/>
                  </a:cubicBezTo>
                  <a:lnTo>
                    <a:pt x="62175" y="103644"/>
                  </a:lnTo>
                  <a:close/>
                  <a:moveTo>
                    <a:pt x="55495" y="107478"/>
                  </a:moveTo>
                  <a:cubicBezTo>
                    <a:pt x="54590" y="108407"/>
                    <a:pt x="53817" y="109454"/>
                    <a:pt x="53197" y="110597"/>
                  </a:cubicBezTo>
                  <a:lnTo>
                    <a:pt x="54293" y="111193"/>
                  </a:lnTo>
                  <a:cubicBezTo>
                    <a:pt x="54852" y="110145"/>
                    <a:pt x="55555" y="109193"/>
                    <a:pt x="56388" y="108335"/>
                  </a:cubicBezTo>
                  <a:lnTo>
                    <a:pt x="55495" y="107478"/>
                  </a:lnTo>
                  <a:close/>
                  <a:moveTo>
                    <a:pt x="51840" y="114241"/>
                  </a:moveTo>
                  <a:cubicBezTo>
                    <a:pt x="51626" y="115229"/>
                    <a:pt x="51507" y="116253"/>
                    <a:pt x="51507" y="117277"/>
                  </a:cubicBezTo>
                  <a:lnTo>
                    <a:pt x="51507" y="118075"/>
                  </a:lnTo>
                  <a:lnTo>
                    <a:pt x="52745" y="118075"/>
                  </a:lnTo>
                  <a:lnTo>
                    <a:pt x="52745" y="117277"/>
                  </a:lnTo>
                  <a:cubicBezTo>
                    <a:pt x="52745" y="116348"/>
                    <a:pt x="52852" y="115408"/>
                    <a:pt x="53055" y="114503"/>
                  </a:cubicBezTo>
                  <a:lnTo>
                    <a:pt x="51840" y="114241"/>
                  </a:lnTo>
                  <a:close/>
                  <a:moveTo>
                    <a:pt x="51507" y="121801"/>
                  </a:moveTo>
                  <a:lnTo>
                    <a:pt x="51507" y="125528"/>
                  </a:lnTo>
                  <a:lnTo>
                    <a:pt x="52757" y="125528"/>
                  </a:lnTo>
                  <a:lnTo>
                    <a:pt x="52757" y="121801"/>
                  </a:lnTo>
                  <a:close/>
                  <a:moveTo>
                    <a:pt x="51507" y="129243"/>
                  </a:moveTo>
                  <a:lnTo>
                    <a:pt x="51507" y="132969"/>
                  </a:lnTo>
                  <a:lnTo>
                    <a:pt x="52757" y="132969"/>
                  </a:lnTo>
                  <a:lnTo>
                    <a:pt x="52757" y="129243"/>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 name="Google Shape;1061;p35">
            <a:extLst>
              <a:ext uri="{FF2B5EF4-FFF2-40B4-BE49-F238E27FC236}">
                <a16:creationId xmlns:a16="http://schemas.microsoft.com/office/drawing/2014/main" id="{B642ACBD-0003-55A0-D56F-5B9A6D45FAE2}"/>
              </a:ext>
            </a:extLst>
          </p:cNvPr>
          <p:cNvGrpSpPr/>
          <p:nvPr/>
        </p:nvGrpSpPr>
        <p:grpSpPr>
          <a:xfrm>
            <a:off x="6478519" y="3348636"/>
            <a:ext cx="2382660" cy="1405422"/>
            <a:chOff x="6069121" y="2064626"/>
            <a:chExt cx="2438951" cy="928296"/>
          </a:xfrm>
          <a:solidFill>
            <a:srgbClr val="00847D"/>
          </a:solidFill>
        </p:grpSpPr>
        <p:sp>
          <p:nvSpPr>
            <p:cNvPr id="10" name="Google Shape;1065;p35">
              <a:extLst>
                <a:ext uri="{FF2B5EF4-FFF2-40B4-BE49-F238E27FC236}">
                  <a16:creationId xmlns:a16="http://schemas.microsoft.com/office/drawing/2014/main" id="{8F3A0DFF-FA88-41C2-9B61-5E6E4DC128EF}"/>
                </a:ext>
              </a:extLst>
            </p:cNvPr>
            <p:cNvSpPr/>
            <p:nvPr/>
          </p:nvSpPr>
          <p:spPr>
            <a:xfrm>
              <a:off x="6069121" y="2415429"/>
              <a:ext cx="251514" cy="251487"/>
            </a:xfrm>
            <a:custGeom>
              <a:avLst/>
              <a:gdLst/>
              <a:ahLst/>
              <a:cxnLst/>
              <a:rect l="l" t="t" r="r" b="b"/>
              <a:pathLst>
                <a:path w="9098" h="9097" extrusionOk="0">
                  <a:moveTo>
                    <a:pt x="4549" y="0"/>
                  </a:moveTo>
                  <a:cubicBezTo>
                    <a:pt x="2037" y="0"/>
                    <a:pt x="1" y="2036"/>
                    <a:pt x="1" y="4548"/>
                  </a:cubicBezTo>
                  <a:cubicBezTo>
                    <a:pt x="1" y="7060"/>
                    <a:pt x="2037" y="9096"/>
                    <a:pt x="4549" y="9096"/>
                  </a:cubicBezTo>
                  <a:cubicBezTo>
                    <a:pt x="7061" y="9096"/>
                    <a:pt x="9097" y="7060"/>
                    <a:pt x="9097" y="4548"/>
                  </a:cubicBezTo>
                  <a:cubicBezTo>
                    <a:pt x="9097" y="2036"/>
                    <a:pt x="7061" y="0"/>
                    <a:pt x="4549" y="0"/>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2000"/>
            </a:p>
          </p:txBody>
        </p:sp>
        <p:sp>
          <p:nvSpPr>
            <p:cNvPr id="11" name="Google Shape;1066;p35">
              <a:extLst>
                <a:ext uri="{FF2B5EF4-FFF2-40B4-BE49-F238E27FC236}">
                  <a16:creationId xmlns:a16="http://schemas.microsoft.com/office/drawing/2014/main" id="{8F3F0620-0C8A-06F9-546D-C56546583255}"/>
                </a:ext>
              </a:extLst>
            </p:cNvPr>
            <p:cNvSpPr/>
            <p:nvPr/>
          </p:nvSpPr>
          <p:spPr>
            <a:xfrm>
              <a:off x="6069121" y="2064626"/>
              <a:ext cx="2438951" cy="928296"/>
            </a:xfrm>
            <a:prstGeom prst="roundRect">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dirty="0">
                  <a:solidFill>
                    <a:srgbClr val="FFFFFF"/>
                  </a:solidFill>
                  <a:latin typeface="Fira Sans Extra Condensed Medium"/>
                  <a:ea typeface="Fira Sans Extra Condensed Medium"/>
                  <a:cs typeface="Fira Sans Extra Condensed Medium"/>
                  <a:sym typeface="Fira Sans Extra Condensed Medium"/>
                </a:rPr>
                <a:t>C. Effet d’entraînement via d’autres acteurs ?</a:t>
              </a:r>
              <a:endParaRPr sz="2000" dirty="0">
                <a:solidFill>
                  <a:srgbClr val="FFFFFF"/>
                </a:solidFill>
              </a:endParaRPr>
            </a:p>
          </p:txBody>
        </p:sp>
      </p:grpSp>
      <p:sp>
        <p:nvSpPr>
          <p:cNvPr id="14" name="Google Shape;1072;p35">
            <a:extLst>
              <a:ext uri="{FF2B5EF4-FFF2-40B4-BE49-F238E27FC236}">
                <a16:creationId xmlns:a16="http://schemas.microsoft.com/office/drawing/2014/main" id="{812AA6F7-30E1-2AB6-0A3A-9BA58E0092EF}"/>
              </a:ext>
            </a:extLst>
          </p:cNvPr>
          <p:cNvSpPr/>
          <p:nvPr/>
        </p:nvSpPr>
        <p:spPr>
          <a:xfrm>
            <a:off x="612800" y="4293096"/>
            <a:ext cx="2412952" cy="1224136"/>
          </a:xfrm>
          <a:prstGeom prst="roundRect">
            <a:avLst>
              <a:gd name="adj" fmla="val 50000"/>
            </a:avLst>
          </a:prstGeom>
          <a:solidFill>
            <a:srgbClr val="E8544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dirty="0">
                <a:solidFill>
                  <a:srgbClr val="FFFFFF"/>
                </a:solidFill>
                <a:latin typeface="Fira Sans Extra Condensed Medium"/>
                <a:ea typeface="Fira Sans Extra Condensed Medium"/>
                <a:cs typeface="Fira Sans Extra Condensed Medium"/>
                <a:sym typeface="Fira Sans Extra Condensed Medium"/>
              </a:rPr>
              <a:t>D. Projets sans retour financier direct ? </a:t>
            </a:r>
            <a:endParaRPr sz="2000" dirty="0">
              <a:solidFill>
                <a:srgbClr val="FFFFFF"/>
              </a:solidFill>
            </a:endParaRPr>
          </a:p>
        </p:txBody>
      </p:sp>
      <p:grpSp>
        <p:nvGrpSpPr>
          <p:cNvPr id="15" name="Google Shape;1073;p35">
            <a:extLst>
              <a:ext uri="{FF2B5EF4-FFF2-40B4-BE49-F238E27FC236}">
                <a16:creationId xmlns:a16="http://schemas.microsoft.com/office/drawing/2014/main" id="{D8E1A69C-4F3C-332A-C0E8-419CF79D7761}"/>
              </a:ext>
            </a:extLst>
          </p:cNvPr>
          <p:cNvGrpSpPr/>
          <p:nvPr/>
        </p:nvGrpSpPr>
        <p:grpSpPr>
          <a:xfrm>
            <a:off x="5353192" y="1484868"/>
            <a:ext cx="2412952" cy="947268"/>
            <a:chOff x="710274" y="1583481"/>
            <a:chExt cx="2364654" cy="590046"/>
          </a:xfrm>
        </p:grpSpPr>
        <p:sp>
          <p:nvSpPr>
            <p:cNvPr id="16" name="Google Shape;1077;p35">
              <a:extLst>
                <a:ext uri="{FF2B5EF4-FFF2-40B4-BE49-F238E27FC236}">
                  <a16:creationId xmlns:a16="http://schemas.microsoft.com/office/drawing/2014/main" id="{BFDA501B-103C-A899-7525-BDAE075CB6B8}"/>
                </a:ext>
              </a:extLst>
            </p:cNvPr>
            <p:cNvSpPr/>
            <p:nvPr/>
          </p:nvSpPr>
          <p:spPr>
            <a:xfrm rot="10800000">
              <a:off x="2823414" y="1772231"/>
              <a:ext cx="251514" cy="251487"/>
            </a:xfrm>
            <a:custGeom>
              <a:avLst/>
              <a:gdLst/>
              <a:ahLst/>
              <a:cxnLst/>
              <a:rect l="l" t="t" r="r" b="b"/>
              <a:pathLst>
                <a:path w="9098" h="9097" extrusionOk="0">
                  <a:moveTo>
                    <a:pt x="4549" y="0"/>
                  </a:moveTo>
                  <a:cubicBezTo>
                    <a:pt x="2037" y="0"/>
                    <a:pt x="1" y="2036"/>
                    <a:pt x="1" y="4548"/>
                  </a:cubicBezTo>
                  <a:cubicBezTo>
                    <a:pt x="1" y="7060"/>
                    <a:pt x="2037" y="9096"/>
                    <a:pt x="4549" y="9096"/>
                  </a:cubicBezTo>
                  <a:cubicBezTo>
                    <a:pt x="7061" y="9096"/>
                    <a:pt x="9097" y="7060"/>
                    <a:pt x="9097" y="4548"/>
                  </a:cubicBezTo>
                  <a:cubicBezTo>
                    <a:pt x="9097" y="2036"/>
                    <a:pt x="7061" y="0"/>
                    <a:pt x="4549" y="0"/>
                  </a:cubicBezTo>
                  <a:close/>
                </a:path>
              </a:pathLst>
            </a:cu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2000">
                <a:solidFill>
                  <a:schemeClr val="accent1"/>
                </a:solidFill>
              </a:endParaRPr>
            </a:p>
          </p:txBody>
        </p:sp>
        <p:sp>
          <p:nvSpPr>
            <p:cNvPr id="17" name="Google Shape;1078;p35">
              <a:extLst>
                <a:ext uri="{FF2B5EF4-FFF2-40B4-BE49-F238E27FC236}">
                  <a16:creationId xmlns:a16="http://schemas.microsoft.com/office/drawing/2014/main" id="{51161A0C-02AF-BB3A-D580-6BEFBB7726FB}"/>
                </a:ext>
              </a:extLst>
            </p:cNvPr>
            <p:cNvSpPr/>
            <p:nvPr/>
          </p:nvSpPr>
          <p:spPr>
            <a:xfrm>
              <a:off x="710274" y="1583481"/>
              <a:ext cx="2334968" cy="590046"/>
            </a:xfrm>
            <a:prstGeom prst="roundRect">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2000" dirty="0">
                  <a:solidFill>
                    <a:srgbClr val="FFFFFF"/>
                  </a:solidFill>
                  <a:latin typeface="Fira Sans Extra Condensed Medium"/>
                  <a:ea typeface="Fira Sans Extra Condensed Medium"/>
                  <a:cs typeface="Fira Sans Extra Condensed Medium"/>
                  <a:sym typeface="Fira Sans Extra Condensed Medium"/>
                </a:rPr>
                <a:t>A. Articulation avec la PPI ?</a:t>
              </a:r>
              <a:endParaRPr sz="2000" dirty="0">
                <a:solidFill>
                  <a:srgbClr val="FFFFFF"/>
                </a:solidFill>
              </a:endParaRPr>
            </a:p>
          </p:txBody>
        </p:sp>
      </p:grpSp>
      <p:grpSp>
        <p:nvGrpSpPr>
          <p:cNvPr id="4" name="Google Shape;1061;p35">
            <a:extLst>
              <a:ext uri="{FF2B5EF4-FFF2-40B4-BE49-F238E27FC236}">
                <a16:creationId xmlns:a16="http://schemas.microsoft.com/office/drawing/2014/main" id="{08053B35-E3E4-38CC-639A-81F376150B28}"/>
              </a:ext>
            </a:extLst>
          </p:cNvPr>
          <p:cNvGrpSpPr/>
          <p:nvPr/>
        </p:nvGrpSpPr>
        <p:grpSpPr>
          <a:xfrm>
            <a:off x="985643" y="2132856"/>
            <a:ext cx="2116394" cy="1405422"/>
            <a:chOff x="6069121" y="2064626"/>
            <a:chExt cx="2283161" cy="928296"/>
          </a:xfrm>
          <a:solidFill>
            <a:srgbClr val="00847D"/>
          </a:solidFill>
        </p:grpSpPr>
        <p:sp>
          <p:nvSpPr>
            <p:cNvPr id="5" name="Google Shape;1065;p35">
              <a:extLst>
                <a:ext uri="{FF2B5EF4-FFF2-40B4-BE49-F238E27FC236}">
                  <a16:creationId xmlns:a16="http://schemas.microsoft.com/office/drawing/2014/main" id="{1E0194E4-EB19-BB93-589A-C836C7D19FAF}"/>
                </a:ext>
              </a:extLst>
            </p:cNvPr>
            <p:cNvSpPr/>
            <p:nvPr/>
          </p:nvSpPr>
          <p:spPr>
            <a:xfrm>
              <a:off x="6069121" y="2415429"/>
              <a:ext cx="251514" cy="251487"/>
            </a:xfrm>
            <a:custGeom>
              <a:avLst/>
              <a:gdLst/>
              <a:ahLst/>
              <a:cxnLst/>
              <a:rect l="l" t="t" r="r" b="b"/>
              <a:pathLst>
                <a:path w="9098" h="9097" extrusionOk="0">
                  <a:moveTo>
                    <a:pt x="4549" y="0"/>
                  </a:moveTo>
                  <a:cubicBezTo>
                    <a:pt x="2037" y="0"/>
                    <a:pt x="1" y="2036"/>
                    <a:pt x="1" y="4548"/>
                  </a:cubicBezTo>
                  <a:cubicBezTo>
                    <a:pt x="1" y="7060"/>
                    <a:pt x="2037" y="9096"/>
                    <a:pt x="4549" y="9096"/>
                  </a:cubicBezTo>
                  <a:cubicBezTo>
                    <a:pt x="7061" y="9096"/>
                    <a:pt x="9097" y="7060"/>
                    <a:pt x="9097" y="4548"/>
                  </a:cubicBezTo>
                  <a:cubicBezTo>
                    <a:pt x="9097" y="2036"/>
                    <a:pt x="7061" y="0"/>
                    <a:pt x="4549" y="0"/>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2000"/>
            </a:p>
          </p:txBody>
        </p:sp>
        <p:sp>
          <p:nvSpPr>
            <p:cNvPr id="12" name="Google Shape;1066;p35">
              <a:extLst>
                <a:ext uri="{FF2B5EF4-FFF2-40B4-BE49-F238E27FC236}">
                  <a16:creationId xmlns:a16="http://schemas.microsoft.com/office/drawing/2014/main" id="{37A4C41D-E97D-575E-2585-51EC0F6510CC}"/>
                </a:ext>
              </a:extLst>
            </p:cNvPr>
            <p:cNvSpPr/>
            <p:nvPr/>
          </p:nvSpPr>
          <p:spPr>
            <a:xfrm>
              <a:off x="6069122" y="2064626"/>
              <a:ext cx="2283160" cy="928296"/>
            </a:xfrm>
            <a:prstGeom prst="roundRect">
              <a:avLst>
                <a:gd name="adj" fmla="val 50000"/>
              </a:avLst>
            </a:pr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dirty="0">
                  <a:solidFill>
                    <a:srgbClr val="FFFFFF"/>
                  </a:solidFill>
                  <a:latin typeface="Fira Sans Extra Condensed Medium"/>
                  <a:ea typeface="Fira Sans Extra Condensed Medium"/>
                  <a:cs typeface="Fira Sans Extra Condensed Medium"/>
                  <a:sym typeface="Fira Sans Extra Condensed Medium"/>
                </a:rPr>
                <a:t>B. Articulation avec le budget vert  ?</a:t>
              </a:r>
              <a:endParaRPr sz="2000" dirty="0">
                <a:solidFill>
                  <a:srgbClr val="FFFFFF"/>
                </a:solidFill>
              </a:endParaRPr>
            </a:p>
          </p:txBody>
        </p:sp>
      </p:grpSp>
    </p:spTree>
    <p:extLst>
      <p:ext uri="{BB962C8B-B14F-4D97-AF65-F5344CB8AC3E}">
        <p14:creationId xmlns:p14="http://schemas.microsoft.com/office/powerpoint/2010/main" val="131360752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p:cNvSpPr>
            <a:spLocks noGrp="1"/>
          </p:cNvSpPr>
          <p:nvPr>
            <p:ph idx="1"/>
          </p:nvPr>
        </p:nvSpPr>
        <p:spPr>
          <a:xfrm>
            <a:off x="457200" y="1484783"/>
            <a:ext cx="8229600" cy="4392489"/>
          </a:xfrm>
        </p:spPr>
        <p:txBody>
          <a:bodyPr/>
          <a:lstStyle/>
          <a:p>
            <a:pPr marL="457200" indent="-457200" algn="just">
              <a:buSzPct val="100000"/>
              <a:buAutoNum type="alphaUcPeriod"/>
            </a:pPr>
            <a:r>
              <a:rPr lang="fr-FR" sz="2400" b="1" dirty="0">
                <a:solidFill>
                  <a:schemeClr val="accent6"/>
                </a:solidFill>
              </a:rPr>
              <a:t>Articulation avec la PPI</a:t>
            </a:r>
          </a:p>
          <a:p>
            <a:pPr marL="0" indent="0" algn="just">
              <a:buNone/>
            </a:pPr>
            <a:endParaRPr lang="fr-FR" sz="1200" b="1" dirty="0">
              <a:solidFill>
                <a:schemeClr val="accent6"/>
              </a:solidFill>
            </a:endParaRPr>
          </a:p>
          <a:p>
            <a:pPr algn="just"/>
            <a:r>
              <a:rPr lang="fr-FR" sz="1800" dirty="0"/>
              <a:t>A l’étape du lancement, certaines collectivités pourront décider de flécher les financements </a:t>
            </a:r>
            <a:r>
              <a:rPr lang="fr-FR" sz="1800" dirty="0" err="1"/>
              <a:t>intracting</a:t>
            </a:r>
            <a:r>
              <a:rPr lang="fr-FR" sz="1800" dirty="0"/>
              <a:t> en priorité sur des actions situées hors PPI</a:t>
            </a:r>
          </a:p>
          <a:p>
            <a:pPr marL="0" indent="0" algn="just">
              <a:buNone/>
            </a:pPr>
            <a:endParaRPr lang="fr-FR" sz="1000" dirty="0"/>
          </a:p>
          <a:p>
            <a:pPr algn="just"/>
            <a:r>
              <a:rPr lang="fr-FR" sz="1800" dirty="0"/>
              <a:t>Une fois le </a:t>
            </a:r>
            <a:r>
              <a:rPr lang="fr-FR" sz="1800" b="1" dirty="0"/>
              <a:t>fonds suffisamment alimenté (et ce de manière récurrente), la question d’un élargissement au financement de projets pluriannuels peut néanmoins se poser</a:t>
            </a:r>
          </a:p>
          <a:p>
            <a:pPr lvl="1" algn="just"/>
            <a:r>
              <a:rPr lang="fr-FR" sz="1600" i="1" dirty="0">
                <a:solidFill>
                  <a:srgbClr val="00847D"/>
                </a:solidFill>
              </a:rPr>
              <a:t>Retour d’expérience : dans le cas d’Albertville, après 5 ans de montée en puissance, le fonds </a:t>
            </a:r>
            <a:r>
              <a:rPr lang="fr-FR" sz="1600" i="1" dirty="0" err="1">
                <a:solidFill>
                  <a:srgbClr val="00847D"/>
                </a:solidFill>
              </a:rPr>
              <a:t>intracting</a:t>
            </a:r>
            <a:r>
              <a:rPr lang="fr-FR" sz="1600" i="1" dirty="0">
                <a:solidFill>
                  <a:srgbClr val="00847D"/>
                </a:solidFill>
              </a:rPr>
              <a:t> commence à « subventionner » le programme de rénovation des écoles</a:t>
            </a:r>
          </a:p>
          <a:p>
            <a:pPr marL="0" indent="0" algn="just">
              <a:buNone/>
            </a:pPr>
            <a:endParaRPr lang="fr-FR" sz="1000" dirty="0"/>
          </a:p>
          <a:p>
            <a:pPr algn="just"/>
            <a:r>
              <a:rPr lang="fr-FR" sz="1800" dirty="0"/>
              <a:t>Dans ce cas, le suivi du fonds (qui reste extra-comptable, cf. </a:t>
            </a:r>
            <a:r>
              <a:rPr lang="fr-FR" sz="1800" i="1" dirty="0"/>
              <a:t>supra</a:t>
            </a:r>
            <a:r>
              <a:rPr lang="fr-FR" sz="1800" dirty="0"/>
              <a:t>) peut être articulé avec les outils de programmation pluriannuelle (PPI et AP/CP), notamment via les supports de  présentation des documents budgétaires (DOB, rapport sur le compte administratif, …)</a:t>
            </a:r>
          </a:p>
        </p:txBody>
      </p:sp>
      <p:sp>
        <p:nvSpPr>
          <p:cNvPr id="3" name="Titre 2"/>
          <p:cNvSpPr>
            <a:spLocks noGrp="1"/>
          </p:cNvSpPr>
          <p:nvPr>
            <p:ph type="title"/>
          </p:nvPr>
        </p:nvSpPr>
        <p:spPr>
          <a:xfrm>
            <a:off x="323528" y="0"/>
            <a:ext cx="8712968" cy="1143000"/>
          </a:xfrm>
        </p:spPr>
        <p:txBody>
          <a:bodyPr/>
          <a:lstStyle/>
          <a:p>
            <a:pPr algn="l"/>
            <a:r>
              <a:rPr lang="fr-FR" dirty="0"/>
              <a:t>4. Extension à d’autres champs ?</a:t>
            </a:r>
            <a:br>
              <a:rPr lang="fr-FR" dirty="0"/>
            </a:br>
            <a:r>
              <a:rPr lang="fr-FR" dirty="0"/>
              <a:t>    </a:t>
            </a:r>
            <a:r>
              <a:rPr lang="fr-FR" sz="3200" dirty="0"/>
              <a:t>A. Articulation avec la PPI</a:t>
            </a:r>
          </a:p>
        </p:txBody>
      </p:sp>
    </p:spTree>
    <p:extLst>
      <p:ext uri="{BB962C8B-B14F-4D97-AF65-F5344CB8AC3E}">
        <p14:creationId xmlns:p14="http://schemas.microsoft.com/office/powerpoint/2010/main" val="42723523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p:cNvSpPr>
            <a:spLocks noGrp="1"/>
          </p:cNvSpPr>
          <p:nvPr>
            <p:ph idx="1"/>
          </p:nvPr>
        </p:nvSpPr>
        <p:spPr>
          <a:xfrm>
            <a:off x="457200" y="1556792"/>
            <a:ext cx="8229600" cy="4392489"/>
          </a:xfrm>
        </p:spPr>
        <p:txBody>
          <a:bodyPr/>
          <a:lstStyle/>
          <a:p>
            <a:pPr marL="0" indent="0" algn="just">
              <a:buSzPct val="100000"/>
              <a:buNone/>
            </a:pPr>
            <a:r>
              <a:rPr lang="fr-FR" sz="2400" b="1" dirty="0">
                <a:solidFill>
                  <a:schemeClr val="accent6"/>
                </a:solidFill>
              </a:rPr>
              <a:t>B. Articulation avec le budget vert</a:t>
            </a:r>
          </a:p>
          <a:p>
            <a:pPr marL="0" indent="0" algn="just">
              <a:buNone/>
            </a:pPr>
            <a:endParaRPr lang="fr-FR" sz="1200" b="1" dirty="0">
              <a:solidFill>
                <a:schemeClr val="accent6"/>
              </a:solidFill>
            </a:endParaRPr>
          </a:p>
          <a:p>
            <a:pPr algn="just"/>
            <a:r>
              <a:rPr lang="fr-FR" sz="1800" dirty="0"/>
              <a:t>Rappel : le « budget vert » et l’état de la « dette verte » constituent de nouvelles annexes budgétaires des collectivités, prévues par la loi de finances initiale pour 2024 (articles 191 &amp; 192)</a:t>
            </a:r>
          </a:p>
          <a:p>
            <a:pPr lvl="1" algn="just"/>
            <a:endParaRPr lang="fr-FR" sz="1000" dirty="0"/>
          </a:p>
          <a:p>
            <a:pPr lvl="1" algn="just"/>
            <a:r>
              <a:rPr lang="fr-FR" sz="1400" i="1" u="sng" dirty="0"/>
              <a:t>Article 191 LFI 2024 </a:t>
            </a:r>
            <a:r>
              <a:rPr lang="fr-FR" sz="1400" i="1" dirty="0"/>
              <a:t>: « Le compte administratif ou le compte financier unique des collectivités territoriales, de leurs groupements et des établissements publics locaux </a:t>
            </a:r>
            <a:r>
              <a:rPr lang="fr-FR" sz="1400" b="1" i="1" dirty="0"/>
              <a:t>de plus de 3 500 habitants </a:t>
            </a:r>
            <a:r>
              <a:rPr lang="fr-FR" sz="1400" i="1" dirty="0"/>
              <a:t>(…) comporte un état annexé intitulé « Impact du budget pour la transition écologique. (…) Cet état : 1° Présente les </a:t>
            </a:r>
            <a:r>
              <a:rPr lang="fr-FR" sz="1400" b="1" i="1" dirty="0"/>
              <a:t>dépenses d'investissement qui, au sein du budget, contribuent négativement ou positivement à tout ou partie des objectifs de transition écologique de la France </a:t>
            </a:r>
            <a:r>
              <a:rPr lang="fr-FR" sz="1400" i="1" dirty="0"/>
              <a:t>(…) »</a:t>
            </a:r>
          </a:p>
          <a:p>
            <a:pPr marL="523875" lvl="1" indent="0" algn="just">
              <a:buNone/>
            </a:pPr>
            <a:endParaRPr lang="fr-FR" sz="1000" i="1" dirty="0"/>
          </a:p>
          <a:p>
            <a:pPr lvl="1" algn="just"/>
            <a:r>
              <a:rPr lang="fr-FR" sz="1400" u="sng" dirty="0"/>
              <a:t>Article 192 LFI 2024 </a:t>
            </a:r>
            <a:r>
              <a:rPr lang="fr-FR" sz="1400" dirty="0"/>
              <a:t>: </a:t>
            </a:r>
          </a:p>
          <a:p>
            <a:pPr marL="803275" lvl="1" indent="0" algn="just">
              <a:buNone/>
            </a:pPr>
            <a:r>
              <a:rPr lang="fr-FR" sz="1400" i="1" dirty="0"/>
              <a:t>« I. - Le budget et le compte administratif ou le compte financier unique des collectivités territoriales, de leurs groupements et des établissements publics locaux de plus de 3 500 habitants (…) peut comporter, à compter de l'exercice 2024, un état annexé intitulé « état des engagements financiers concourant à la transition écologique ».</a:t>
            </a:r>
            <a:br>
              <a:rPr lang="fr-FR" sz="1400" i="1" dirty="0"/>
            </a:br>
            <a:endParaRPr lang="fr-FR" sz="1400" b="1" i="1" u="sng" dirty="0"/>
          </a:p>
          <a:p>
            <a:pPr lvl="1" algn="just"/>
            <a:endParaRPr lang="fr-FR" sz="1800" dirty="0"/>
          </a:p>
        </p:txBody>
      </p:sp>
      <p:sp>
        <p:nvSpPr>
          <p:cNvPr id="3" name="Titre 2"/>
          <p:cNvSpPr>
            <a:spLocks noGrp="1"/>
          </p:cNvSpPr>
          <p:nvPr>
            <p:ph type="title"/>
          </p:nvPr>
        </p:nvSpPr>
        <p:spPr>
          <a:xfrm>
            <a:off x="323528" y="0"/>
            <a:ext cx="8712968" cy="1143000"/>
          </a:xfrm>
        </p:spPr>
        <p:txBody>
          <a:bodyPr/>
          <a:lstStyle/>
          <a:p>
            <a:pPr algn="l"/>
            <a:r>
              <a:rPr lang="fr-FR" dirty="0"/>
              <a:t>4. Extension à d’autres champs ?</a:t>
            </a:r>
            <a:br>
              <a:rPr lang="fr-FR" dirty="0"/>
            </a:br>
            <a:r>
              <a:rPr lang="fr-FR" dirty="0"/>
              <a:t>    </a:t>
            </a:r>
            <a:r>
              <a:rPr lang="fr-FR" sz="3200" dirty="0"/>
              <a:t>B. Articulation avec le budget vert</a:t>
            </a:r>
          </a:p>
        </p:txBody>
      </p:sp>
    </p:spTree>
    <p:extLst>
      <p:ext uri="{BB962C8B-B14F-4D97-AF65-F5344CB8AC3E}">
        <p14:creationId xmlns:p14="http://schemas.microsoft.com/office/powerpoint/2010/main" val="381715856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p:cNvSpPr>
            <a:spLocks noGrp="1"/>
          </p:cNvSpPr>
          <p:nvPr>
            <p:ph idx="1"/>
          </p:nvPr>
        </p:nvSpPr>
        <p:spPr>
          <a:xfrm>
            <a:off x="457200" y="1556792"/>
            <a:ext cx="8229600" cy="4392489"/>
          </a:xfrm>
        </p:spPr>
        <p:txBody>
          <a:bodyPr/>
          <a:lstStyle/>
          <a:p>
            <a:pPr marL="523875" lvl="1" indent="0" algn="just">
              <a:buNone/>
            </a:pPr>
            <a:r>
              <a:rPr lang="fr-FR" sz="1400" i="1" dirty="0"/>
              <a:t>II. - Cet état présente l'évolution, sur l'exercice concerné, du montant de la dette consacrée à la couverture des dépenses d'investissement qui, au sein du budget, contribuent positivement à tout ou partie des objectifs environnementaux fixés par le règlement (UE) 2020/852 (…) et indique la part cumulée de cette dette au sein de l'endettement global de la collectivité. »</a:t>
            </a:r>
            <a:endParaRPr lang="fr-FR" sz="1400" b="1" i="1" u="sng" dirty="0"/>
          </a:p>
          <a:p>
            <a:pPr marL="523875" lvl="1" indent="0" algn="just">
              <a:buNone/>
            </a:pPr>
            <a:endParaRPr lang="fr-FR" sz="1400" b="1" i="1" u="sng" dirty="0">
              <a:solidFill>
                <a:srgbClr val="FF0000"/>
              </a:solidFill>
            </a:endParaRPr>
          </a:p>
          <a:p>
            <a:pPr marL="0" lvl="1" indent="0" algn="just">
              <a:buNone/>
            </a:pPr>
            <a:r>
              <a:rPr lang="fr-FR" sz="1800" dirty="0"/>
              <a:t>=&gt; L’articulation du fonds </a:t>
            </a:r>
            <a:r>
              <a:rPr lang="fr-FR" sz="1800" dirty="0" err="1"/>
              <a:t>intracting</a:t>
            </a:r>
            <a:r>
              <a:rPr lang="fr-FR" sz="1800" dirty="0"/>
              <a:t> avec ces nouveaux dispositifs (dont les modalités concrètes doivent être précisées par décret) pourrait passer - par exemple - par une logique d’absorption progressive, en imaginant que toutes les dépenses vertueuses génèrent à terme des « gains » qui puissent être valorisés par la collectivité …</a:t>
            </a:r>
          </a:p>
          <a:p>
            <a:pPr marL="523875" lvl="1" indent="0" algn="just">
              <a:buNone/>
            </a:pPr>
            <a:endParaRPr lang="fr-FR" sz="1800" dirty="0"/>
          </a:p>
        </p:txBody>
      </p:sp>
      <p:sp>
        <p:nvSpPr>
          <p:cNvPr id="3" name="Titre 2"/>
          <p:cNvSpPr>
            <a:spLocks noGrp="1"/>
          </p:cNvSpPr>
          <p:nvPr>
            <p:ph type="title"/>
          </p:nvPr>
        </p:nvSpPr>
        <p:spPr>
          <a:xfrm>
            <a:off x="323528" y="0"/>
            <a:ext cx="8712968" cy="1143000"/>
          </a:xfrm>
        </p:spPr>
        <p:txBody>
          <a:bodyPr/>
          <a:lstStyle/>
          <a:p>
            <a:pPr algn="l"/>
            <a:r>
              <a:rPr lang="fr-FR" dirty="0"/>
              <a:t>4. Extension à d’autres champs ?</a:t>
            </a:r>
            <a:br>
              <a:rPr lang="fr-FR" dirty="0"/>
            </a:br>
            <a:r>
              <a:rPr lang="fr-FR" dirty="0"/>
              <a:t>    </a:t>
            </a:r>
            <a:r>
              <a:rPr lang="fr-FR" sz="3200" dirty="0"/>
              <a:t>B. Articulation avec le budget vert</a:t>
            </a:r>
          </a:p>
        </p:txBody>
      </p:sp>
    </p:spTree>
    <p:extLst>
      <p:ext uri="{BB962C8B-B14F-4D97-AF65-F5344CB8AC3E}">
        <p14:creationId xmlns:p14="http://schemas.microsoft.com/office/powerpoint/2010/main" val="134845028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323528" y="0"/>
            <a:ext cx="8712968" cy="1143000"/>
          </a:xfrm>
        </p:spPr>
        <p:txBody>
          <a:bodyPr/>
          <a:lstStyle/>
          <a:p>
            <a:pPr algn="l"/>
            <a:r>
              <a:rPr lang="fr-FR" dirty="0"/>
              <a:t>4. Extension à d’autres champs ?</a:t>
            </a:r>
            <a:br>
              <a:rPr lang="fr-FR" dirty="0"/>
            </a:br>
            <a:r>
              <a:rPr lang="fr-FR" dirty="0"/>
              <a:t>    </a:t>
            </a:r>
            <a:r>
              <a:rPr lang="fr-FR" sz="3200" dirty="0"/>
              <a:t>B. Articulation avec le budget vert</a:t>
            </a:r>
          </a:p>
        </p:txBody>
      </p:sp>
      <p:pic>
        <p:nvPicPr>
          <p:cNvPr id="7" name="Image 6">
            <a:extLst>
              <a:ext uri="{FF2B5EF4-FFF2-40B4-BE49-F238E27FC236}">
                <a16:creationId xmlns:a16="http://schemas.microsoft.com/office/drawing/2014/main" id="{6D083D1B-A922-D44A-7F7C-EAC51C973D08}"/>
              </a:ext>
            </a:extLst>
          </p:cNvPr>
          <p:cNvPicPr>
            <a:picLocks noChangeAspect="1"/>
          </p:cNvPicPr>
          <p:nvPr/>
        </p:nvPicPr>
        <p:blipFill>
          <a:blip r:embed="rId2"/>
          <a:stretch>
            <a:fillRect/>
          </a:stretch>
        </p:blipFill>
        <p:spPr>
          <a:xfrm>
            <a:off x="395536" y="1556792"/>
            <a:ext cx="8382000" cy="4219575"/>
          </a:xfrm>
          <a:prstGeom prst="rect">
            <a:avLst/>
          </a:prstGeom>
        </p:spPr>
      </p:pic>
    </p:spTree>
    <p:extLst>
      <p:ext uri="{BB962C8B-B14F-4D97-AF65-F5344CB8AC3E}">
        <p14:creationId xmlns:p14="http://schemas.microsoft.com/office/powerpoint/2010/main" val="112996416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p:cNvSpPr>
            <a:spLocks noGrp="1"/>
          </p:cNvSpPr>
          <p:nvPr>
            <p:ph idx="1"/>
          </p:nvPr>
        </p:nvSpPr>
        <p:spPr>
          <a:xfrm>
            <a:off x="457200" y="1556792"/>
            <a:ext cx="8229600" cy="4392489"/>
          </a:xfrm>
        </p:spPr>
        <p:txBody>
          <a:bodyPr/>
          <a:lstStyle/>
          <a:p>
            <a:pPr marL="0" indent="0" algn="just">
              <a:buSzPct val="100000"/>
              <a:buNone/>
            </a:pPr>
            <a:r>
              <a:rPr lang="fr-FR" sz="2400" b="1" dirty="0">
                <a:solidFill>
                  <a:schemeClr val="accent6"/>
                </a:solidFill>
              </a:rPr>
              <a:t>C. Effet d’entraînement via d’autres acteurs</a:t>
            </a:r>
          </a:p>
          <a:p>
            <a:pPr marL="0" indent="0" algn="just">
              <a:buNone/>
            </a:pPr>
            <a:endParaRPr lang="fr-FR" sz="1200" b="1" dirty="0">
              <a:solidFill>
                <a:schemeClr val="accent6"/>
              </a:solidFill>
            </a:endParaRPr>
          </a:p>
          <a:p>
            <a:pPr marL="0" indent="0" algn="just">
              <a:buNone/>
            </a:pPr>
            <a:r>
              <a:rPr lang="fr-FR" sz="1800" dirty="0"/>
              <a:t>Au-delà des actions engagées via le fonds </a:t>
            </a:r>
            <a:r>
              <a:rPr lang="fr-FR" sz="1800" dirty="0" err="1"/>
              <a:t>intracting</a:t>
            </a:r>
            <a:r>
              <a:rPr lang="fr-FR" sz="1800" dirty="0"/>
              <a:t> sur son </a:t>
            </a:r>
            <a:r>
              <a:rPr lang="fr-FR" sz="1800" b="1" dirty="0"/>
              <a:t>budget général</a:t>
            </a:r>
            <a:r>
              <a:rPr lang="fr-FR" sz="1800" dirty="0"/>
              <a:t>, la collectivité pourra le cas échéant envisager un élargissement de son champ d’impact en mobilisant par exemple :</a:t>
            </a:r>
          </a:p>
          <a:p>
            <a:pPr algn="just">
              <a:buFontTx/>
              <a:buChar char="-"/>
            </a:pPr>
            <a:r>
              <a:rPr lang="fr-FR" sz="1600" dirty="0"/>
              <a:t>les activités menées sur ses </a:t>
            </a:r>
            <a:r>
              <a:rPr lang="fr-FR" sz="1600" b="1" dirty="0"/>
              <a:t>budgets annexes </a:t>
            </a:r>
            <a:r>
              <a:rPr lang="fr-FR" sz="1600" dirty="0"/>
              <a:t>(</a:t>
            </a:r>
            <a:r>
              <a:rPr lang="fr-FR" sz="1600" i="1" dirty="0"/>
              <a:t>nota bene </a:t>
            </a:r>
            <a:r>
              <a:rPr lang="fr-FR" sz="1600" dirty="0"/>
              <a:t>: dans le cas d’un service public à caractère industriel et commercial, l’interdiction de subventionnement par le budget principal impliquera la mise en œuvre d’un fonds </a:t>
            </a:r>
            <a:r>
              <a:rPr lang="fr-FR" sz="1600" dirty="0" err="1"/>
              <a:t>intracting</a:t>
            </a:r>
            <a:r>
              <a:rPr lang="fr-FR" sz="1600" dirty="0"/>
              <a:t> autonome) ;</a:t>
            </a:r>
          </a:p>
          <a:p>
            <a:pPr algn="just">
              <a:buFontTx/>
              <a:buChar char="-"/>
            </a:pPr>
            <a:r>
              <a:rPr lang="fr-FR" sz="1600" dirty="0"/>
              <a:t>ses </a:t>
            </a:r>
            <a:r>
              <a:rPr lang="fr-FR" sz="1600" b="1" dirty="0"/>
              <a:t>partenaires immédiats, publics ou privés </a:t>
            </a:r>
            <a:r>
              <a:rPr lang="fr-FR" sz="1600" dirty="0"/>
              <a:t>: incitation (financière ?) aux CCAS, Caisse des écoles, associations, etc., à engager des économies d’énergie, en visant un partenariat « gagnant/gagnant » entre la collectivité et ces différentes structures.</a:t>
            </a:r>
          </a:p>
          <a:p>
            <a:pPr marL="0" indent="0" algn="just">
              <a:buNone/>
            </a:pPr>
            <a:endParaRPr lang="fr-FR" sz="800" dirty="0"/>
          </a:p>
          <a:p>
            <a:pPr marL="0" indent="0" algn="just">
              <a:buNone/>
            </a:pPr>
            <a:r>
              <a:rPr lang="fr-FR" sz="1800" dirty="0"/>
              <a:t>Dans le même ordre d’idée, la </a:t>
            </a:r>
            <a:r>
              <a:rPr lang="fr-FR" sz="1800" b="1" dirty="0"/>
              <a:t>mutualisation à l’échelle intercommunale </a:t>
            </a:r>
            <a:r>
              <a:rPr lang="fr-FR" sz="1800" dirty="0"/>
              <a:t>de certains volets de l’</a:t>
            </a:r>
            <a:r>
              <a:rPr lang="fr-FR" sz="1800" dirty="0" err="1"/>
              <a:t>intracting</a:t>
            </a:r>
            <a:r>
              <a:rPr lang="fr-FR" sz="1800" dirty="0"/>
              <a:t> pourra permettre d’optimiser encore le dispositif (</a:t>
            </a:r>
            <a:r>
              <a:rPr lang="fr-FR" sz="1600" dirty="0"/>
              <a:t>par exemple = groupements d’achats de matériels performants, prestations, etc.).</a:t>
            </a:r>
          </a:p>
          <a:p>
            <a:pPr lvl="1" algn="just"/>
            <a:endParaRPr lang="fr-FR" sz="1800" dirty="0"/>
          </a:p>
        </p:txBody>
      </p:sp>
      <p:sp>
        <p:nvSpPr>
          <p:cNvPr id="3" name="Titre 2"/>
          <p:cNvSpPr>
            <a:spLocks noGrp="1"/>
          </p:cNvSpPr>
          <p:nvPr>
            <p:ph type="title"/>
          </p:nvPr>
        </p:nvSpPr>
        <p:spPr>
          <a:xfrm>
            <a:off x="323528" y="0"/>
            <a:ext cx="8712968" cy="1143000"/>
          </a:xfrm>
        </p:spPr>
        <p:txBody>
          <a:bodyPr/>
          <a:lstStyle/>
          <a:p>
            <a:pPr algn="l"/>
            <a:r>
              <a:rPr lang="fr-FR" dirty="0"/>
              <a:t>4. Extension à d’autres champs ?</a:t>
            </a:r>
            <a:br>
              <a:rPr lang="fr-FR" dirty="0"/>
            </a:br>
            <a:r>
              <a:rPr lang="fr-FR" dirty="0"/>
              <a:t>    </a:t>
            </a:r>
            <a:r>
              <a:rPr lang="fr-FR" sz="3200" dirty="0"/>
              <a:t>C. Effet d’entraînement via d’autres acteurs</a:t>
            </a:r>
          </a:p>
        </p:txBody>
      </p:sp>
    </p:spTree>
    <p:extLst>
      <p:ext uri="{BB962C8B-B14F-4D97-AF65-F5344CB8AC3E}">
        <p14:creationId xmlns:p14="http://schemas.microsoft.com/office/powerpoint/2010/main" val="248796523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p:cNvSpPr>
            <a:spLocks noGrp="1"/>
          </p:cNvSpPr>
          <p:nvPr>
            <p:ph idx="1"/>
          </p:nvPr>
        </p:nvSpPr>
        <p:spPr>
          <a:xfrm>
            <a:off x="457200" y="1484784"/>
            <a:ext cx="8229600" cy="4392489"/>
          </a:xfrm>
        </p:spPr>
        <p:txBody>
          <a:bodyPr/>
          <a:lstStyle/>
          <a:p>
            <a:pPr marL="0" indent="0" algn="just">
              <a:buSzPct val="100000"/>
              <a:buNone/>
            </a:pPr>
            <a:r>
              <a:rPr lang="fr-FR" sz="2400" b="1" dirty="0">
                <a:solidFill>
                  <a:schemeClr val="accent6"/>
                </a:solidFill>
              </a:rPr>
              <a:t>D. Projets sans retour financier direct</a:t>
            </a:r>
          </a:p>
          <a:p>
            <a:pPr marL="0" indent="0" algn="just">
              <a:buNone/>
            </a:pPr>
            <a:endParaRPr lang="fr-FR" sz="1000" b="1" dirty="0">
              <a:solidFill>
                <a:schemeClr val="accent6"/>
              </a:solidFill>
            </a:endParaRPr>
          </a:p>
          <a:p>
            <a:pPr marL="0" indent="0" algn="just">
              <a:buNone/>
            </a:pPr>
            <a:r>
              <a:rPr lang="fr-FR" sz="1700" dirty="0"/>
              <a:t>Lorsque le fonds aura atteint un certain volume, et/ou que le stock d’actions « facilement » réalisables aura été épuisé, la question pourra se poser d’élargir le périmètre de l’</a:t>
            </a:r>
            <a:r>
              <a:rPr lang="fr-FR" sz="1700" dirty="0" err="1"/>
              <a:t>intracting</a:t>
            </a:r>
            <a:r>
              <a:rPr lang="fr-FR" sz="1700" dirty="0"/>
              <a:t> à de nouvelles actions : avec des temps de retour très longs (rénovations lourdes par ex.) ; voire sans retour financier direct…</a:t>
            </a:r>
          </a:p>
          <a:p>
            <a:pPr marL="0" indent="0" algn="just">
              <a:buNone/>
            </a:pPr>
            <a:endParaRPr lang="fr-FR" sz="1000" dirty="0"/>
          </a:p>
          <a:p>
            <a:pPr marL="0" indent="0" algn="just">
              <a:buNone/>
            </a:pPr>
            <a:r>
              <a:rPr lang="fr-FR" sz="1700" dirty="0"/>
              <a:t>Ainsi, </a:t>
            </a:r>
            <a:r>
              <a:rPr lang="fr-FR" sz="1700" b="1" dirty="0"/>
              <a:t>l’élargissement du fonds au large champ de la transition écologique et de l’adaptation au changement climatique pourra conduire à des interventions en matière : de renaturation des villes, de stockage du carbone, de protection de la biodiversité, etc</a:t>
            </a:r>
            <a:r>
              <a:rPr lang="fr-FR" sz="1700" dirty="0"/>
              <a:t>…</a:t>
            </a:r>
          </a:p>
          <a:p>
            <a:pPr marL="0" indent="0" algn="just">
              <a:buNone/>
            </a:pPr>
            <a:endParaRPr lang="fr-FR" sz="800" dirty="0"/>
          </a:p>
          <a:p>
            <a:pPr marL="0" indent="0" algn="just">
              <a:buNone/>
            </a:pPr>
            <a:r>
              <a:rPr lang="fr-FR" sz="1700" dirty="0"/>
              <a:t>Dans ce cas, une réflexion devra probablement être menée quant au devenir du « modèle » de l’</a:t>
            </a:r>
            <a:r>
              <a:rPr lang="fr-FR" sz="1700" dirty="0" err="1"/>
              <a:t>intracting</a:t>
            </a:r>
            <a:r>
              <a:rPr lang="fr-FR" sz="1700" dirty="0"/>
              <a:t> : autrement dit, l’élargissement du champ d’action du fonds devra-t-il s’accompagner de la recherche de </a:t>
            </a:r>
            <a:r>
              <a:rPr lang="fr-FR" sz="1700" u="sng" dirty="0"/>
              <a:t>nouvelles sources de financement, telles que le mécénat, les crédits carbone, etc. ?</a:t>
            </a:r>
          </a:p>
        </p:txBody>
      </p:sp>
      <p:sp>
        <p:nvSpPr>
          <p:cNvPr id="3" name="Titre 2"/>
          <p:cNvSpPr>
            <a:spLocks noGrp="1"/>
          </p:cNvSpPr>
          <p:nvPr>
            <p:ph type="title"/>
          </p:nvPr>
        </p:nvSpPr>
        <p:spPr>
          <a:xfrm>
            <a:off x="323528" y="0"/>
            <a:ext cx="8712968" cy="1143000"/>
          </a:xfrm>
        </p:spPr>
        <p:txBody>
          <a:bodyPr/>
          <a:lstStyle/>
          <a:p>
            <a:pPr algn="l"/>
            <a:r>
              <a:rPr lang="fr-FR" dirty="0"/>
              <a:t>4. Extension à d’autres champs ?</a:t>
            </a:r>
            <a:br>
              <a:rPr lang="fr-FR" dirty="0"/>
            </a:br>
            <a:r>
              <a:rPr lang="fr-FR" dirty="0"/>
              <a:t>    </a:t>
            </a:r>
            <a:r>
              <a:rPr lang="fr-FR" sz="3200" dirty="0"/>
              <a:t>D. Projets sans retour financier direct</a:t>
            </a:r>
          </a:p>
        </p:txBody>
      </p:sp>
    </p:spTree>
    <p:extLst>
      <p:ext uri="{BB962C8B-B14F-4D97-AF65-F5344CB8AC3E}">
        <p14:creationId xmlns:p14="http://schemas.microsoft.com/office/powerpoint/2010/main" val="420231579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448780"/>
            <a:ext cx="8229600" cy="3960440"/>
          </a:xfrm>
        </p:spPr>
        <p:txBody>
          <a:bodyPr/>
          <a:lstStyle/>
          <a:p>
            <a:pPr marL="0" indent="0" algn="just">
              <a:buNone/>
            </a:pPr>
            <a:r>
              <a:rPr lang="fr-FR" sz="2400" dirty="0">
                <a:solidFill>
                  <a:schemeClr val="accent2"/>
                </a:solidFill>
              </a:rPr>
              <a:t>Ressources généralistes</a:t>
            </a:r>
          </a:p>
          <a:p>
            <a:pPr marL="0" indent="0" algn="just">
              <a:buNone/>
            </a:pPr>
            <a:endParaRPr lang="fr-FR" sz="500" dirty="0">
              <a:solidFill>
                <a:schemeClr val="accent2"/>
              </a:solidFill>
            </a:endParaRPr>
          </a:p>
          <a:p>
            <a:pPr algn="just"/>
            <a:r>
              <a:rPr lang="fr-FR" sz="1700" dirty="0"/>
              <a:t>ACTEE, fiche technique et formation </a:t>
            </a:r>
            <a:r>
              <a:rPr lang="fr-FR" sz="1700" dirty="0" err="1"/>
              <a:t>Intracting</a:t>
            </a:r>
            <a:r>
              <a:rPr lang="fr-FR" sz="1700" dirty="0"/>
              <a:t> :</a:t>
            </a:r>
          </a:p>
          <a:p>
            <a:pPr lvl="1" algn="just"/>
            <a:r>
              <a:rPr lang="fr-FR" sz="1700" dirty="0">
                <a:hlinkClick r:id="rId2"/>
              </a:rPr>
              <a:t>https://programme-cee-actee.fr/wp-content/uploads/2023/06/Fiche_Intracting_VF.pdf</a:t>
            </a:r>
            <a:endParaRPr lang="fr-FR" sz="1700" dirty="0"/>
          </a:p>
          <a:p>
            <a:pPr algn="just"/>
            <a:r>
              <a:rPr lang="fr-FR" sz="1700" dirty="0"/>
              <a:t>CEREMA, fiche technique et retours d’expériences :</a:t>
            </a:r>
          </a:p>
          <a:p>
            <a:pPr lvl="1" algn="just"/>
            <a:r>
              <a:rPr lang="fr-FR" sz="1700" dirty="0">
                <a:hlinkClick r:id="rId3"/>
              </a:rPr>
              <a:t>https://www.cerema.fr/fr/actualites/intracting-demarche-financer-renovation-energetique</a:t>
            </a:r>
            <a:endParaRPr lang="fr-FR" sz="1700" dirty="0"/>
          </a:p>
          <a:p>
            <a:pPr lvl="1" algn="just"/>
            <a:r>
              <a:rPr lang="fr-FR" sz="1600" dirty="0">
                <a:hlinkClick r:id="rId4"/>
              </a:rPr>
              <a:t>Financer la rénovation énergétique : des collectivités passent à l’</a:t>
            </a:r>
            <a:r>
              <a:rPr lang="fr-FR" sz="1600" dirty="0" err="1">
                <a:hlinkClick r:id="rId4"/>
              </a:rPr>
              <a:t>intracting</a:t>
            </a:r>
            <a:r>
              <a:rPr lang="fr-FR" sz="1600" dirty="0">
                <a:hlinkClick r:id="rId4"/>
              </a:rPr>
              <a:t> - Le </a:t>
            </a:r>
            <a:r>
              <a:rPr lang="fr-FR" sz="1600" dirty="0" err="1">
                <a:hlinkClick r:id="rId4"/>
              </a:rPr>
              <a:t>Cerema</a:t>
            </a:r>
            <a:r>
              <a:rPr lang="fr-FR" sz="1600" dirty="0">
                <a:hlinkClick r:id="rId4"/>
              </a:rPr>
              <a:t> mène un retour d'expériences | </a:t>
            </a:r>
            <a:r>
              <a:rPr lang="fr-FR" sz="1600" dirty="0" err="1">
                <a:hlinkClick r:id="rId4"/>
              </a:rPr>
              <a:t>Cerema</a:t>
            </a:r>
            <a:endParaRPr lang="fr-FR" sz="1700" dirty="0"/>
          </a:p>
          <a:p>
            <a:pPr algn="just"/>
            <a:endParaRPr lang="fr-FR" sz="1200" dirty="0"/>
          </a:p>
          <a:p>
            <a:pPr marL="0" indent="0" algn="just">
              <a:buNone/>
            </a:pPr>
            <a:r>
              <a:rPr lang="fr-FR" sz="2400" dirty="0">
                <a:solidFill>
                  <a:schemeClr val="accent2"/>
                </a:solidFill>
              </a:rPr>
              <a:t>Offre « </a:t>
            </a:r>
            <a:r>
              <a:rPr lang="fr-FR" sz="2400" dirty="0" err="1">
                <a:solidFill>
                  <a:schemeClr val="accent2"/>
                </a:solidFill>
              </a:rPr>
              <a:t>intracting</a:t>
            </a:r>
            <a:r>
              <a:rPr lang="fr-FR" sz="2400" dirty="0">
                <a:solidFill>
                  <a:schemeClr val="accent2"/>
                </a:solidFill>
              </a:rPr>
              <a:t> » de la Banque des territoires</a:t>
            </a:r>
          </a:p>
          <a:p>
            <a:pPr marL="0" indent="0" algn="just">
              <a:buNone/>
            </a:pPr>
            <a:endParaRPr lang="fr-FR" sz="500" dirty="0">
              <a:solidFill>
                <a:schemeClr val="accent2"/>
              </a:solidFill>
            </a:endParaRPr>
          </a:p>
          <a:p>
            <a:pPr algn="just"/>
            <a:r>
              <a:rPr lang="fr-FR" sz="1700" dirty="0"/>
              <a:t>Présentation du dispositif : </a:t>
            </a:r>
            <a:r>
              <a:rPr lang="fr-FR" sz="1700" dirty="0">
                <a:hlinkClick r:id="rId5"/>
              </a:rPr>
              <a:t>https://www.banquedesterritoires.fr/produits-services/prets-long-terme/investissement-dans-la-renovation-des-batiments-dispositif-intracting</a:t>
            </a:r>
            <a:r>
              <a:rPr lang="fr-FR" sz="1700" dirty="0"/>
              <a:t> </a:t>
            </a:r>
          </a:p>
        </p:txBody>
      </p:sp>
      <p:sp>
        <p:nvSpPr>
          <p:cNvPr id="3" name="Titre 2"/>
          <p:cNvSpPr>
            <a:spLocks noGrp="1"/>
          </p:cNvSpPr>
          <p:nvPr>
            <p:ph type="title"/>
          </p:nvPr>
        </p:nvSpPr>
        <p:spPr/>
        <p:txBody>
          <a:bodyPr/>
          <a:lstStyle/>
          <a:p>
            <a:pPr algn="l"/>
            <a:r>
              <a:rPr lang="fr-FR" dirty="0"/>
              <a:t>Ressources complémentaires</a:t>
            </a:r>
            <a:endParaRPr lang="fr-FR" sz="3000" dirty="0"/>
          </a:p>
        </p:txBody>
      </p:sp>
    </p:spTree>
    <p:extLst>
      <p:ext uri="{BB962C8B-B14F-4D97-AF65-F5344CB8AC3E}">
        <p14:creationId xmlns:p14="http://schemas.microsoft.com/office/powerpoint/2010/main" val="306903109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348965" y="764704"/>
            <a:ext cx="5301237" cy="1015663"/>
          </a:xfrm>
          <a:prstGeom prst="rect">
            <a:avLst/>
          </a:prstGeom>
          <a:noFill/>
        </p:spPr>
        <p:txBody>
          <a:bodyPr wrap="square" rtlCol="0">
            <a:spAutoFit/>
          </a:bodyPr>
          <a:lstStyle/>
          <a:p>
            <a:r>
              <a:rPr lang="fr-FR" sz="3600" dirty="0">
                <a:solidFill>
                  <a:schemeClr val="bg1"/>
                </a:solidFill>
                <a:highlight>
                  <a:srgbClr val="E1B901"/>
                </a:highlight>
              </a:rPr>
              <a:t>Merci de votre attention !</a:t>
            </a:r>
          </a:p>
          <a:p>
            <a:endParaRPr lang="fr-FR" sz="2400" dirty="0"/>
          </a:p>
        </p:txBody>
      </p:sp>
      <p:sp>
        <p:nvSpPr>
          <p:cNvPr id="6" name="ZoneTexte 5"/>
          <p:cNvSpPr txBox="1"/>
          <p:nvPr/>
        </p:nvSpPr>
        <p:spPr>
          <a:xfrm>
            <a:off x="395908" y="4296578"/>
            <a:ext cx="5328592" cy="1477328"/>
          </a:xfrm>
          <a:prstGeom prst="rect">
            <a:avLst/>
          </a:prstGeom>
          <a:noFill/>
        </p:spPr>
        <p:txBody>
          <a:bodyPr wrap="square" rtlCol="0">
            <a:spAutoFit/>
          </a:bodyPr>
          <a:lstStyle/>
          <a:p>
            <a:r>
              <a:rPr lang="fr-FR" b="1" i="1" u="sng" dirty="0"/>
              <a:t>Contact</a:t>
            </a:r>
            <a:r>
              <a:rPr lang="fr-FR" dirty="0"/>
              <a:t> : Laurent </a:t>
            </a:r>
            <a:r>
              <a:rPr lang="fr-FR" dirty="0" err="1"/>
              <a:t>Chanussot</a:t>
            </a:r>
            <a:endParaRPr lang="fr-FR" dirty="0"/>
          </a:p>
          <a:p>
            <a:r>
              <a:rPr lang="fr-FR" dirty="0">
                <a:hlinkClick r:id="rId2"/>
              </a:rPr>
              <a:t>laurent.chanussot@auvergnerhonealpes-ee.fr</a:t>
            </a:r>
            <a:endParaRPr lang="fr-FR" dirty="0"/>
          </a:p>
          <a:p>
            <a:endParaRPr lang="fr-FR" dirty="0"/>
          </a:p>
          <a:p>
            <a:r>
              <a:rPr lang="fr-FR" dirty="0">
                <a:hlinkClick r:id="rId3"/>
              </a:rPr>
              <a:t>www.auvergnerhonealpes-ee.fr</a:t>
            </a:r>
            <a:endParaRPr lang="fr-FR" dirty="0"/>
          </a:p>
          <a:p>
            <a:endParaRPr lang="fr-FR" dirty="0"/>
          </a:p>
        </p:txBody>
      </p:sp>
      <p:pic>
        <p:nvPicPr>
          <p:cNvPr id="1026" name="Picture 2">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62999" y="1961544"/>
            <a:ext cx="3396550" cy="19086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Image 3" descr="Une image contenant montagne, nature, extérieur, ignorant&#10;&#10;Description générée automatiquement">
            <a:extLst>
              <a:ext uri="{FF2B5EF4-FFF2-40B4-BE49-F238E27FC236}">
                <a16:creationId xmlns:a16="http://schemas.microsoft.com/office/drawing/2014/main" id="{915DE12F-1711-6B44-9556-1B48A7938DA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97600" y="539631"/>
            <a:ext cx="2946400" cy="5740400"/>
          </a:xfrm>
          <a:prstGeom prst="rect">
            <a:avLst/>
          </a:prstGeom>
        </p:spPr>
      </p:pic>
    </p:spTree>
    <p:extLst>
      <p:ext uri="{BB962C8B-B14F-4D97-AF65-F5344CB8AC3E}">
        <p14:creationId xmlns:p14="http://schemas.microsoft.com/office/powerpoint/2010/main" val="11218533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457200" y="0"/>
            <a:ext cx="8686800" cy="1143000"/>
          </a:xfrm>
        </p:spPr>
        <p:txBody>
          <a:bodyPr/>
          <a:lstStyle/>
          <a:p>
            <a:pPr algn="l"/>
            <a:r>
              <a:rPr lang="fr-FR" dirty="0"/>
              <a:t>Introduction et philosophie</a:t>
            </a:r>
            <a:br>
              <a:rPr lang="fr-FR" dirty="0"/>
            </a:br>
            <a:r>
              <a:rPr lang="fr-FR" sz="3000" dirty="0"/>
              <a:t>L’</a:t>
            </a:r>
            <a:r>
              <a:rPr lang="fr-FR" sz="3000" dirty="0" err="1"/>
              <a:t>intracting</a:t>
            </a:r>
            <a:r>
              <a:rPr lang="fr-FR" sz="3000" dirty="0"/>
              <a:t> sur fonds propres, une philosophie ?</a:t>
            </a:r>
          </a:p>
        </p:txBody>
      </p:sp>
      <p:grpSp>
        <p:nvGrpSpPr>
          <p:cNvPr id="6" name="Google Shape;873;p31">
            <a:extLst>
              <a:ext uri="{FF2B5EF4-FFF2-40B4-BE49-F238E27FC236}">
                <a16:creationId xmlns:a16="http://schemas.microsoft.com/office/drawing/2014/main" id="{01AFD086-5E5A-0A63-0884-708A0867B84B}"/>
              </a:ext>
            </a:extLst>
          </p:cNvPr>
          <p:cNvGrpSpPr/>
          <p:nvPr/>
        </p:nvGrpSpPr>
        <p:grpSpPr>
          <a:xfrm>
            <a:off x="3114170" y="3861046"/>
            <a:ext cx="2001552" cy="1363974"/>
            <a:chOff x="3087525" y="2759265"/>
            <a:chExt cx="2001552" cy="1363974"/>
          </a:xfrm>
          <a:solidFill>
            <a:srgbClr val="4F81BD"/>
          </a:solidFill>
        </p:grpSpPr>
        <p:sp>
          <p:nvSpPr>
            <p:cNvPr id="7" name="Google Shape;874;p31">
              <a:extLst>
                <a:ext uri="{FF2B5EF4-FFF2-40B4-BE49-F238E27FC236}">
                  <a16:creationId xmlns:a16="http://schemas.microsoft.com/office/drawing/2014/main" id="{3F34F485-476E-3C1E-A9C2-88F428B49C46}"/>
                </a:ext>
              </a:extLst>
            </p:cNvPr>
            <p:cNvSpPr/>
            <p:nvPr/>
          </p:nvSpPr>
          <p:spPr>
            <a:xfrm>
              <a:off x="3087525" y="2759265"/>
              <a:ext cx="2001552" cy="1363974"/>
            </a:xfrm>
            <a:custGeom>
              <a:avLst/>
              <a:gdLst/>
              <a:ahLst/>
              <a:cxnLst/>
              <a:rect l="l" t="t" r="r" b="b"/>
              <a:pathLst>
                <a:path w="87797" h="59830" extrusionOk="0">
                  <a:moveTo>
                    <a:pt x="65127" y="0"/>
                  </a:moveTo>
                  <a:lnTo>
                    <a:pt x="65127" y="22682"/>
                  </a:lnTo>
                  <a:lnTo>
                    <a:pt x="18574" y="22682"/>
                  </a:lnTo>
                  <a:cubicBezTo>
                    <a:pt x="8311" y="22682"/>
                    <a:pt x="0" y="30992"/>
                    <a:pt x="0" y="41256"/>
                  </a:cubicBezTo>
                  <a:cubicBezTo>
                    <a:pt x="0" y="51519"/>
                    <a:pt x="8311" y="59829"/>
                    <a:pt x="18574" y="59829"/>
                  </a:cubicBezTo>
                  <a:lnTo>
                    <a:pt x="62734" y="59829"/>
                  </a:lnTo>
                  <a:cubicBezTo>
                    <a:pt x="76581" y="59829"/>
                    <a:pt x="87797" y="48614"/>
                    <a:pt x="87797" y="34779"/>
                  </a:cubicBezTo>
                  <a:lnTo>
                    <a:pt x="87797" y="0"/>
                  </a:lnTo>
                  <a:close/>
                </a:path>
              </a:pathLst>
            </a:custGeom>
            <a:solidFill>
              <a:srgbClr val="4F81BD"/>
            </a:solidFill>
            <a:ln w="7450" cap="flat" cmpd="sng">
              <a:noFill/>
              <a:prstDash val="solid"/>
              <a:miter lim="11906"/>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Calibri"/>
              </a:endParaRPr>
            </a:p>
          </p:txBody>
        </p:sp>
        <p:sp>
          <p:nvSpPr>
            <p:cNvPr id="8" name="Google Shape;875;p31">
              <a:extLst>
                <a:ext uri="{FF2B5EF4-FFF2-40B4-BE49-F238E27FC236}">
                  <a16:creationId xmlns:a16="http://schemas.microsoft.com/office/drawing/2014/main" id="{6042C724-567C-7D52-CA2C-72311539BD09}"/>
                </a:ext>
              </a:extLst>
            </p:cNvPr>
            <p:cNvSpPr/>
            <p:nvPr/>
          </p:nvSpPr>
          <p:spPr>
            <a:xfrm>
              <a:off x="3130134" y="3334709"/>
              <a:ext cx="435113" cy="736701"/>
            </a:xfrm>
            <a:custGeom>
              <a:avLst/>
              <a:gdLst/>
              <a:ahLst/>
              <a:cxnLst/>
              <a:rect l="l" t="t" r="r" b="b"/>
              <a:pathLst>
                <a:path w="19086" h="32315" extrusionOk="0">
                  <a:moveTo>
                    <a:pt x="16669" y="1"/>
                  </a:moveTo>
                  <a:cubicBezTo>
                    <a:pt x="7847" y="1"/>
                    <a:pt x="417" y="6954"/>
                    <a:pt x="215" y="15776"/>
                  </a:cubicBezTo>
                  <a:cubicBezTo>
                    <a:pt x="0" y="24861"/>
                    <a:pt x="7323" y="32314"/>
                    <a:pt x="16372" y="32314"/>
                  </a:cubicBezTo>
                  <a:lnTo>
                    <a:pt x="16669" y="32314"/>
                  </a:lnTo>
                  <a:cubicBezTo>
                    <a:pt x="18003" y="32314"/>
                    <a:pt x="19086" y="31243"/>
                    <a:pt x="19086" y="29909"/>
                  </a:cubicBezTo>
                  <a:lnTo>
                    <a:pt x="19086" y="2418"/>
                  </a:lnTo>
                  <a:cubicBezTo>
                    <a:pt x="19086" y="1084"/>
                    <a:pt x="18003" y="1"/>
                    <a:pt x="16669" y="1"/>
                  </a:cubicBezTo>
                  <a:close/>
                </a:path>
              </a:pathLst>
            </a:custGeom>
            <a:solidFill>
              <a:sysClr val="window" lastClr="FFFFFF"/>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latin typeface="Calibri"/>
              </a:endParaRPr>
            </a:p>
          </p:txBody>
        </p:sp>
      </p:grpSp>
      <p:grpSp>
        <p:nvGrpSpPr>
          <p:cNvPr id="9" name="Google Shape;877;p31">
            <a:extLst>
              <a:ext uri="{FF2B5EF4-FFF2-40B4-BE49-F238E27FC236}">
                <a16:creationId xmlns:a16="http://schemas.microsoft.com/office/drawing/2014/main" id="{14977C23-3CDA-881A-DD90-F5259BB31F3A}"/>
              </a:ext>
            </a:extLst>
          </p:cNvPr>
          <p:cNvGrpSpPr/>
          <p:nvPr/>
        </p:nvGrpSpPr>
        <p:grpSpPr>
          <a:xfrm>
            <a:off x="4081305" y="2491912"/>
            <a:ext cx="2001826" cy="1363974"/>
            <a:chOff x="4054660" y="1390131"/>
            <a:chExt cx="2001826" cy="1363974"/>
          </a:xfrm>
          <a:solidFill>
            <a:srgbClr val="F79646"/>
          </a:solidFill>
        </p:grpSpPr>
        <p:sp>
          <p:nvSpPr>
            <p:cNvPr id="10" name="Google Shape;878;p31">
              <a:extLst>
                <a:ext uri="{FF2B5EF4-FFF2-40B4-BE49-F238E27FC236}">
                  <a16:creationId xmlns:a16="http://schemas.microsoft.com/office/drawing/2014/main" id="{9A76503B-4348-ED79-783A-84D68FD91AC8}"/>
                </a:ext>
              </a:extLst>
            </p:cNvPr>
            <p:cNvSpPr/>
            <p:nvPr/>
          </p:nvSpPr>
          <p:spPr>
            <a:xfrm>
              <a:off x="4054660" y="1390131"/>
              <a:ext cx="2001826" cy="1363974"/>
            </a:xfrm>
            <a:custGeom>
              <a:avLst/>
              <a:gdLst/>
              <a:ahLst/>
              <a:cxnLst/>
              <a:rect l="l" t="t" r="r" b="b"/>
              <a:pathLst>
                <a:path w="87809" h="59830" extrusionOk="0">
                  <a:moveTo>
                    <a:pt x="25063" y="0"/>
                  </a:moveTo>
                  <a:cubicBezTo>
                    <a:pt x="11228" y="0"/>
                    <a:pt x="0" y="11216"/>
                    <a:pt x="0" y="25063"/>
                  </a:cubicBezTo>
                  <a:lnTo>
                    <a:pt x="0" y="59829"/>
                  </a:lnTo>
                  <a:lnTo>
                    <a:pt x="22682" y="59829"/>
                  </a:lnTo>
                  <a:lnTo>
                    <a:pt x="22682" y="37160"/>
                  </a:lnTo>
                  <a:lnTo>
                    <a:pt x="69223" y="37160"/>
                  </a:lnTo>
                  <a:cubicBezTo>
                    <a:pt x="79486" y="37160"/>
                    <a:pt x="87809" y="28837"/>
                    <a:pt x="87809" y="18574"/>
                  </a:cubicBezTo>
                  <a:cubicBezTo>
                    <a:pt x="87809" y="8323"/>
                    <a:pt x="79486" y="0"/>
                    <a:pt x="69223" y="0"/>
                  </a:cubicBezTo>
                  <a:close/>
                </a:path>
              </a:pathLst>
            </a:custGeom>
            <a:grpFill/>
            <a:ln w="7450" cap="flat" cmpd="sng">
              <a:noFill/>
              <a:prstDash val="solid"/>
              <a:miter lim="11906"/>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Calibri"/>
              </a:endParaRPr>
            </a:p>
          </p:txBody>
        </p:sp>
        <p:sp>
          <p:nvSpPr>
            <p:cNvPr id="11" name="Google Shape;879;p31">
              <a:extLst>
                <a:ext uri="{FF2B5EF4-FFF2-40B4-BE49-F238E27FC236}">
                  <a16:creationId xmlns:a16="http://schemas.microsoft.com/office/drawing/2014/main" id="{3F9D0F59-5C5E-AC4D-A74D-CE6FE9198B2A}"/>
                </a:ext>
              </a:extLst>
            </p:cNvPr>
            <p:cNvSpPr/>
            <p:nvPr/>
          </p:nvSpPr>
          <p:spPr>
            <a:xfrm>
              <a:off x="5570906" y="1445234"/>
              <a:ext cx="435113" cy="736952"/>
            </a:xfrm>
            <a:custGeom>
              <a:avLst/>
              <a:gdLst/>
              <a:ahLst/>
              <a:cxnLst/>
              <a:rect l="l" t="t" r="r" b="b"/>
              <a:pathLst>
                <a:path w="19086" h="32326" extrusionOk="0">
                  <a:moveTo>
                    <a:pt x="2417" y="0"/>
                  </a:moveTo>
                  <a:cubicBezTo>
                    <a:pt x="1084" y="0"/>
                    <a:pt x="0" y="1084"/>
                    <a:pt x="0" y="2417"/>
                  </a:cubicBezTo>
                  <a:lnTo>
                    <a:pt x="0" y="29909"/>
                  </a:lnTo>
                  <a:cubicBezTo>
                    <a:pt x="0" y="31242"/>
                    <a:pt x="1084" y="32326"/>
                    <a:pt x="2417" y="32326"/>
                  </a:cubicBezTo>
                  <a:lnTo>
                    <a:pt x="2715" y="32326"/>
                  </a:lnTo>
                  <a:cubicBezTo>
                    <a:pt x="11752" y="32326"/>
                    <a:pt x="19086" y="24861"/>
                    <a:pt x="18872" y="15776"/>
                  </a:cubicBezTo>
                  <a:cubicBezTo>
                    <a:pt x="18658" y="6954"/>
                    <a:pt x="11240" y="0"/>
                    <a:pt x="2417" y="0"/>
                  </a:cubicBezTo>
                  <a:close/>
                </a:path>
              </a:pathLst>
            </a:custGeom>
            <a:solidFill>
              <a:sysClr val="window" lastClr="FFFFFF"/>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Calibri"/>
              </a:endParaRPr>
            </a:p>
          </p:txBody>
        </p:sp>
      </p:grpSp>
      <p:grpSp>
        <p:nvGrpSpPr>
          <p:cNvPr id="12" name="Google Shape;881;p31">
            <a:extLst>
              <a:ext uri="{FF2B5EF4-FFF2-40B4-BE49-F238E27FC236}">
                <a16:creationId xmlns:a16="http://schemas.microsoft.com/office/drawing/2014/main" id="{15C5E088-E463-F82E-6777-B474CBDFB2EF}"/>
              </a:ext>
            </a:extLst>
          </p:cNvPr>
          <p:cNvGrpSpPr/>
          <p:nvPr/>
        </p:nvGrpSpPr>
        <p:grpSpPr>
          <a:xfrm>
            <a:off x="3232514" y="2376281"/>
            <a:ext cx="1363974" cy="2001826"/>
            <a:chOff x="3205869" y="1274500"/>
            <a:chExt cx="1363974" cy="2001826"/>
          </a:xfrm>
        </p:grpSpPr>
        <p:sp>
          <p:nvSpPr>
            <p:cNvPr id="13" name="Google Shape;882;p31">
              <a:extLst>
                <a:ext uri="{FF2B5EF4-FFF2-40B4-BE49-F238E27FC236}">
                  <a16:creationId xmlns:a16="http://schemas.microsoft.com/office/drawing/2014/main" id="{41D93578-87C7-035D-2160-14A690EDE7F3}"/>
                </a:ext>
              </a:extLst>
            </p:cNvPr>
            <p:cNvSpPr/>
            <p:nvPr/>
          </p:nvSpPr>
          <p:spPr>
            <a:xfrm>
              <a:off x="3205869" y="1274500"/>
              <a:ext cx="1363974" cy="2001826"/>
            </a:xfrm>
            <a:custGeom>
              <a:avLst/>
              <a:gdLst/>
              <a:ahLst/>
              <a:cxnLst/>
              <a:rect l="l" t="t" r="r" b="b"/>
              <a:pathLst>
                <a:path w="59830" h="87809" extrusionOk="0">
                  <a:moveTo>
                    <a:pt x="18586" y="0"/>
                  </a:moveTo>
                  <a:cubicBezTo>
                    <a:pt x="8323" y="0"/>
                    <a:pt x="0" y="8323"/>
                    <a:pt x="0" y="18586"/>
                  </a:cubicBezTo>
                  <a:lnTo>
                    <a:pt x="0" y="62746"/>
                  </a:lnTo>
                  <a:cubicBezTo>
                    <a:pt x="0" y="76581"/>
                    <a:pt x="11228" y="87809"/>
                    <a:pt x="25063" y="87809"/>
                  </a:cubicBezTo>
                  <a:lnTo>
                    <a:pt x="59829" y="87809"/>
                  </a:lnTo>
                  <a:lnTo>
                    <a:pt x="59829" y="65127"/>
                  </a:lnTo>
                  <a:lnTo>
                    <a:pt x="37160" y="65127"/>
                  </a:lnTo>
                  <a:lnTo>
                    <a:pt x="37160" y="18586"/>
                  </a:lnTo>
                  <a:cubicBezTo>
                    <a:pt x="37160" y="8323"/>
                    <a:pt x="28849" y="0"/>
                    <a:pt x="18586" y="0"/>
                  </a:cubicBezTo>
                  <a:close/>
                </a:path>
              </a:pathLst>
            </a:custGeom>
            <a:solidFill>
              <a:srgbClr val="C0504D">
                <a:lumMod val="75000"/>
              </a:srgbClr>
            </a:solidFill>
            <a:ln w="7450" cap="flat" cmpd="sng">
              <a:noFill/>
              <a:prstDash val="solid"/>
              <a:miter lim="11906"/>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Calibri"/>
              </a:endParaRPr>
            </a:p>
          </p:txBody>
        </p:sp>
        <p:sp>
          <p:nvSpPr>
            <p:cNvPr id="14" name="Google Shape;883;p31">
              <a:extLst>
                <a:ext uri="{FF2B5EF4-FFF2-40B4-BE49-F238E27FC236}">
                  <a16:creationId xmlns:a16="http://schemas.microsoft.com/office/drawing/2014/main" id="{F86EF6E5-FC91-C9A6-86E0-720173B61AE1}"/>
                </a:ext>
              </a:extLst>
            </p:cNvPr>
            <p:cNvSpPr/>
            <p:nvPr/>
          </p:nvSpPr>
          <p:spPr>
            <a:xfrm>
              <a:off x="3260698" y="1328144"/>
              <a:ext cx="736678" cy="430348"/>
            </a:xfrm>
            <a:custGeom>
              <a:avLst/>
              <a:gdLst/>
              <a:ahLst/>
              <a:cxnLst/>
              <a:rect l="l" t="t" r="r" b="b"/>
              <a:pathLst>
                <a:path w="32314" h="18877" extrusionOk="0">
                  <a:moveTo>
                    <a:pt x="16162" y="0"/>
                  </a:moveTo>
                  <a:cubicBezTo>
                    <a:pt x="7254" y="0"/>
                    <a:pt x="0" y="7254"/>
                    <a:pt x="0" y="16162"/>
                  </a:cubicBezTo>
                  <a:lnTo>
                    <a:pt x="0" y="16459"/>
                  </a:lnTo>
                  <a:cubicBezTo>
                    <a:pt x="0" y="17793"/>
                    <a:pt x="1084" y="18876"/>
                    <a:pt x="2417" y="18876"/>
                  </a:cubicBezTo>
                  <a:lnTo>
                    <a:pt x="29897" y="18876"/>
                  </a:lnTo>
                  <a:cubicBezTo>
                    <a:pt x="31230" y="18876"/>
                    <a:pt x="32314" y="17793"/>
                    <a:pt x="32314" y="16459"/>
                  </a:cubicBezTo>
                  <a:cubicBezTo>
                    <a:pt x="32314" y="7637"/>
                    <a:pt x="25373" y="219"/>
                    <a:pt x="16550" y="5"/>
                  </a:cubicBezTo>
                  <a:cubicBezTo>
                    <a:pt x="16420" y="2"/>
                    <a:pt x="16291" y="0"/>
                    <a:pt x="16162" y="0"/>
                  </a:cubicBezTo>
                  <a:close/>
                </a:path>
              </a:pathLst>
            </a:custGeom>
            <a:solidFill>
              <a:srgbClr val="FFFFFF"/>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Calibri"/>
              </a:endParaRPr>
            </a:p>
          </p:txBody>
        </p:sp>
      </p:grpSp>
      <p:grpSp>
        <p:nvGrpSpPr>
          <p:cNvPr id="15" name="Google Shape;885;p31">
            <a:extLst>
              <a:ext uri="{FF2B5EF4-FFF2-40B4-BE49-F238E27FC236}">
                <a16:creationId xmlns:a16="http://schemas.microsoft.com/office/drawing/2014/main" id="{9FED8B70-7B37-D4F9-EA44-105859AF652E}"/>
              </a:ext>
            </a:extLst>
          </p:cNvPr>
          <p:cNvGrpSpPr/>
          <p:nvPr/>
        </p:nvGrpSpPr>
        <p:grpSpPr>
          <a:xfrm>
            <a:off x="4600551" y="3339063"/>
            <a:ext cx="1363974" cy="2001575"/>
            <a:chOff x="4573906" y="2237282"/>
            <a:chExt cx="1363974" cy="2001575"/>
          </a:xfrm>
          <a:solidFill>
            <a:srgbClr val="9BBB59"/>
          </a:solidFill>
        </p:grpSpPr>
        <p:sp>
          <p:nvSpPr>
            <p:cNvPr id="16" name="Google Shape;886;p31">
              <a:extLst>
                <a:ext uri="{FF2B5EF4-FFF2-40B4-BE49-F238E27FC236}">
                  <a16:creationId xmlns:a16="http://schemas.microsoft.com/office/drawing/2014/main" id="{6D367AF0-0C10-F9DA-B72B-57EEFF56BCDE}"/>
                </a:ext>
              </a:extLst>
            </p:cNvPr>
            <p:cNvSpPr/>
            <p:nvPr/>
          </p:nvSpPr>
          <p:spPr>
            <a:xfrm>
              <a:off x="4573906" y="2237282"/>
              <a:ext cx="1363974" cy="2001575"/>
            </a:xfrm>
            <a:custGeom>
              <a:avLst/>
              <a:gdLst/>
              <a:ahLst/>
              <a:cxnLst/>
              <a:rect l="l" t="t" r="r" b="b"/>
              <a:pathLst>
                <a:path w="59830" h="87798" extrusionOk="0">
                  <a:moveTo>
                    <a:pt x="1" y="1"/>
                  </a:moveTo>
                  <a:lnTo>
                    <a:pt x="1" y="22670"/>
                  </a:lnTo>
                  <a:lnTo>
                    <a:pt x="22670" y="22670"/>
                  </a:lnTo>
                  <a:lnTo>
                    <a:pt x="22670" y="69224"/>
                  </a:lnTo>
                  <a:cubicBezTo>
                    <a:pt x="22670" y="79487"/>
                    <a:pt x="30993" y="87797"/>
                    <a:pt x="41244" y="87797"/>
                  </a:cubicBezTo>
                  <a:cubicBezTo>
                    <a:pt x="51507" y="87797"/>
                    <a:pt x="59830" y="79487"/>
                    <a:pt x="59830" y="69224"/>
                  </a:cubicBezTo>
                  <a:lnTo>
                    <a:pt x="59830" y="25051"/>
                  </a:lnTo>
                  <a:cubicBezTo>
                    <a:pt x="59830" y="11216"/>
                    <a:pt x="48614" y="1"/>
                    <a:pt x="34767" y="1"/>
                  </a:cubicBezTo>
                  <a:close/>
                </a:path>
              </a:pathLst>
            </a:custGeom>
            <a:solidFill>
              <a:srgbClr val="9BBB59"/>
            </a:solidFill>
            <a:ln w="7450" cap="flat" cmpd="sng">
              <a:noFill/>
              <a:prstDash val="solid"/>
              <a:miter lim="11906"/>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Calibri"/>
              </a:endParaRPr>
            </a:p>
          </p:txBody>
        </p:sp>
        <p:sp>
          <p:nvSpPr>
            <p:cNvPr id="17" name="Google Shape;887;p31">
              <a:extLst>
                <a:ext uri="{FF2B5EF4-FFF2-40B4-BE49-F238E27FC236}">
                  <a16:creationId xmlns:a16="http://schemas.microsoft.com/office/drawing/2014/main" id="{573A5F0B-DCF8-552B-615E-A05950BB6C07}"/>
                </a:ext>
              </a:extLst>
            </p:cNvPr>
            <p:cNvSpPr/>
            <p:nvPr/>
          </p:nvSpPr>
          <p:spPr>
            <a:xfrm>
              <a:off x="5145017" y="3748105"/>
              <a:ext cx="736678" cy="430348"/>
            </a:xfrm>
            <a:custGeom>
              <a:avLst/>
              <a:gdLst/>
              <a:ahLst/>
              <a:cxnLst/>
              <a:rect l="l" t="t" r="r" b="b"/>
              <a:pathLst>
                <a:path w="32314" h="18877" extrusionOk="0">
                  <a:moveTo>
                    <a:pt x="2417" y="1"/>
                  </a:moveTo>
                  <a:cubicBezTo>
                    <a:pt x="1084" y="1"/>
                    <a:pt x="1" y="1084"/>
                    <a:pt x="1" y="2418"/>
                  </a:cubicBezTo>
                  <a:lnTo>
                    <a:pt x="1" y="2727"/>
                  </a:lnTo>
                  <a:cubicBezTo>
                    <a:pt x="1" y="11635"/>
                    <a:pt x="7254" y="18877"/>
                    <a:pt x="16162" y="18877"/>
                  </a:cubicBezTo>
                  <a:cubicBezTo>
                    <a:pt x="16291" y="18877"/>
                    <a:pt x="16420" y="18875"/>
                    <a:pt x="16550" y="18872"/>
                  </a:cubicBezTo>
                  <a:cubicBezTo>
                    <a:pt x="25373" y="18670"/>
                    <a:pt x="32314" y="11240"/>
                    <a:pt x="32314" y="2418"/>
                  </a:cubicBezTo>
                  <a:cubicBezTo>
                    <a:pt x="32314" y="1084"/>
                    <a:pt x="31243" y="1"/>
                    <a:pt x="29897" y="1"/>
                  </a:cubicBezTo>
                  <a:close/>
                </a:path>
              </a:pathLst>
            </a:custGeom>
            <a:solidFill>
              <a:sysClr val="window" lastClr="FFFFFF"/>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Calibri"/>
              </a:endParaRPr>
            </a:p>
          </p:txBody>
        </p:sp>
      </p:grpSp>
      <p:sp>
        <p:nvSpPr>
          <p:cNvPr id="18" name="Google Shape;890;p31">
            <a:extLst>
              <a:ext uri="{FF2B5EF4-FFF2-40B4-BE49-F238E27FC236}">
                <a16:creationId xmlns:a16="http://schemas.microsoft.com/office/drawing/2014/main" id="{3B53DD82-F228-BA80-C41A-27072BE8D646}"/>
              </a:ext>
            </a:extLst>
          </p:cNvPr>
          <p:cNvSpPr/>
          <p:nvPr/>
        </p:nvSpPr>
        <p:spPr>
          <a:xfrm>
            <a:off x="4075058" y="3332566"/>
            <a:ext cx="1046656" cy="1046656"/>
          </a:xfrm>
          <a:custGeom>
            <a:avLst/>
            <a:gdLst/>
            <a:ahLst/>
            <a:cxnLst/>
            <a:rect l="l" t="t" r="r" b="b"/>
            <a:pathLst>
              <a:path w="45911" h="45911" extrusionOk="0">
                <a:moveTo>
                  <a:pt x="22956" y="0"/>
                </a:moveTo>
                <a:cubicBezTo>
                  <a:pt x="10275" y="0"/>
                  <a:pt x="0" y="10275"/>
                  <a:pt x="0" y="22955"/>
                </a:cubicBezTo>
                <a:cubicBezTo>
                  <a:pt x="0" y="35635"/>
                  <a:pt x="10275" y="45910"/>
                  <a:pt x="22956" y="45910"/>
                </a:cubicBezTo>
                <a:cubicBezTo>
                  <a:pt x="35624" y="45910"/>
                  <a:pt x="45911" y="35635"/>
                  <a:pt x="45911" y="22955"/>
                </a:cubicBezTo>
                <a:cubicBezTo>
                  <a:pt x="45911" y="10275"/>
                  <a:pt x="35624" y="0"/>
                  <a:pt x="22956" y="0"/>
                </a:cubicBezTo>
                <a:close/>
              </a:path>
            </a:pathLst>
          </a:custGeom>
          <a:solidFill>
            <a:srgbClr val="FFFFFF"/>
          </a:solidFill>
          <a:ln>
            <a:noFill/>
          </a:ln>
        </p:spPr>
        <p:txBody>
          <a:bodyPr spcFirstLastPara="1" wrap="square" lIns="91425" tIns="91425" rIns="91425" bIns="91425" anchor="ctr" anchorCtr="0">
            <a:noAutofit/>
          </a:bodyPr>
          <a:lstStyle/>
          <a:p>
            <a:pPr algn="ctr" fontAlgn="auto">
              <a:spcBef>
                <a:spcPts val="0"/>
              </a:spcBef>
              <a:spcAft>
                <a:spcPts val="0"/>
              </a:spcAft>
              <a:buClr>
                <a:prstClr val="black"/>
              </a:buClr>
              <a:buSzPts val="1100"/>
              <a:buFont typeface="Arial"/>
              <a:buNone/>
            </a:pPr>
            <a:r>
              <a:rPr lang="en" sz="2000" b="1" dirty="0">
                <a:solidFill>
                  <a:prstClr val="black"/>
                </a:solidFill>
                <a:latin typeface="Fira Sans Extra Condensed Medium"/>
                <a:ea typeface="Fira Sans Extra Condensed Medium"/>
                <a:cs typeface="Fira Sans Extra Condensed Medium"/>
                <a:sym typeface="Fira Sans Extra Condensed Medium"/>
              </a:rPr>
              <a:t>FEE</a:t>
            </a:r>
            <a:endParaRPr sz="2400" b="1" dirty="0">
              <a:solidFill>
                <a:prstClr val="black"/>
              </a:solidFill>
              <a:latin typeface="Calibri"/>
            </a:endParaRPr>
          </a:p>
        </p:txBody>
      </p:sp>
      <p:sp>
        <p:nvSpPr>
          <p:cNvPr id="20" name="Google Shape;916;p31">
            <a:extLst>
              <a:ext uri="{FF2B5EF4-FFF2-40B4-BE49-F238E27FC236}">
                <a16:creationId xmlns:a16="http://schemas.microsoft.com/office/drawing/2014/main" id="{88447004-5577-FD86-CA71-1F3480968FB9}"/>
              </a:ext>
            </a:extLst>
          </p:cNvPr>
          <p:cNvSpPr txBox="1"/>
          <p:nvPr/>
        </p:nvSpPr>
        <p:spPr>
          <a:xfrm>
            <a:off x="6299704" y="4007123"/>
            <a:ext cx="2378561" cy="2015595"/>
          </a:xfrm>
          <a:prstGeom prst="rect">
            <a:avLst/>
          </a:prstGeom>
          <a:noFill/>
          <a:ln>
            <a:noFill/>
          </a:ln>
        </p:spPr>
        <p:txBody>
          <a:bodyPr spcFirstLastPara="1" wrap="square" lIns="91425" tIns="91425" rIns="91425" bIns="91425" anchor="t" anchorCtr="0">
            <a:noAutofit/>
          </a:bodyPr>
          <a:lstStyle/>
          <a:p>
            <a:pPr algn="just" fontAlgn="auto">
              <a:spcBef>
                <a:spcPts val="0"/>
              </a:spcBef>
              <a:spcAft>
                <a:spcPts val="0"/>
              </a:spcAft>
            </a:pPr>
            <a:r>
              <a:rPr lang="fr-FR" b="1" dirty="0">
                <a:solidFill>
                  <a:srgbClr val="9BBB59"/>
                </a:solidFill>
                <a:latin typeface="Fira Sans Extra Condensed Medium"/>
                <a:ea typeface="Fira Sans Extra Condensed Medium"/>
                <a:cs typeface="Fira Sans Extra Condensed Medium"/>
                <a:sym typeface="Fira Sans Extra Condensed Medium"/>
              </a:rPr>
              <a:t>Dimension organisationnelle</a:t>
            </a:r>
          </a:p>
          <a:p>
            <a:pPr algn="just" fontAlgn="auto">
              <a:spcBef>
                <a:spcPts val="0"/>
              </a:spcBef>
              <a:spcAft>
                <a:spcPts val="0"/>
              </a:spcAft>
            </a:pPr>
            <a:endParaRPr lang="fr-FR" sz="1500" dirty="0">
              <a:solidFill>
                <a:prstClr val="black"/>
              </a:solidFill>
              <a:latin typeface="Fira Sans" panose="020B0503050000020004" pitchFamily="34" charset="0"/>
              <a:sym typeface="Fira Sans Extra Condensed Medium"/>
            </a:endParaRPr>
          </a:p>
          <a:p>
            <a:pPr marL="285750" indent="-285750" algn="just" fontAlgn="auto">
              <a:spcBef>
                <a:spcPts val="0"/>
              </a:spcBef>
              <a:spcAft>
                <a:spcPts val="0"/>
              </a:spcAft>
              <a:buFontTx/>
              <a:buChar char="-"/>
            </a:pPr>
            <a:r>
              <a:rPr lang="fr-FR" sz="1500" dirty="0">
                <a:solidFill>
                  <a:prstClr val="black"/>
                </a:solidFill>
                <a:latin typeface="Fira Sans" panose="020B0503050000020004" pitchFamily="34" charset="0"/>
                <a:sym typeface="Fira Sans Extra Condensed Medium"/>
              </a:rPr>
              <a:t>Définir des objectifs et priorités</a:t>
            </a:r>
          </a:p>
          <a:p>
            <a:pPr marL="285750" indent="-285750" algn="just" fontAlgn="auto">
              <a:spcBef>
                <a:spcPts val="0"/>
              </a:spcBef>
              <a:spcAft>
                <a:spcPts val="0"/>
              </a:spcAft>
              <a:buFontTx/>
              <a:buChar char="-"/>
            </a:pPr>
            <a:r>
              <a:rPr lang="fr-FR" sz="1500" dirty="0">
                <a:solidFill>
                  <a:prstClr val="black"/>
                </a:solidFill>
                <a:latin typeface="Fira Sans" panose="020B0503050000020004" pitchFamily="34" charset="0"/>
                <a:sym typeface="Fira Sans Extra Condensed Medium"/>
              </a:rPr>
              <a:t>Prévoir un </a:t>
            </a:r>
            <a:r>
              <a:rPr lang="fr-FR" sz="1600" b="1" dirty="0">
                <a:solidFill>
                  <a:srgbClr val="9BBB59"/>
                </a:solidFill>
                <a:latin typeface="Fira Sans" panose="020B0503050000020004" pitchFamily="34" charset="0"/>
                <a:sym typeface="Fira Sans Extra Condensed Medium"/>
              </a:rPr>
              <a:t>cadre et des règles de fonctionnement</a:t>
            </a:r>
            <a:endParaRPr sz="1600" b="1" dirty="0">
              <a:solidFill>
                <a:srgbClr val="9BBB59"/>
              </a:solidFill>
              <a:latin typeface="Fira Sans" panose="020B0503050000020004" pitchFamily="34" charset="0"/>
              <a:sym typeface="Fira Sans Extra Condensed Medium"/>
            </a:endParaRPr>
          </a:p>
        </p:txBody>
      </p:sp>
      <p:grpSp>
        <p:nvGrpSpPr>
          <p:cNvPr id="22" name="Google Shape;918;p31">
            <a:extLst>
              <a:ext uri="{FF2B5EF4-FFF2-40B4-BE49-F238E27FC236}">
                <a16:creationId xmlns:a16="http://schemas.microsoft.com/office/drawing/2014/main" id="{18815B11-8130-6ADA-E0BA-58D301917111}"/>
              </a:ext>
            </a:extLst>
          </p:cNvPr>
          <p:cNvGrpSpPr/>
          <p:nvPr/>
        </p:nvGrpSpPr>
        <p:grpSpPr>
          <a:xfrm>
            <a:off x="6299703" y="1482488"/>
            <a:ext cx="3024825" cy="1612198"/>
            <a:chOff x="6775456" y="1055614"/>
            <a:chExt cx="2786618" cy="733069"/>
          </a:xfrm>
        </p:grpSpPr>
        <p:sp>
          <p:nvSpPr>
            <p:cNvPr id="23" name="Google Shape;919;p31">
              <a:extLst>
                <a:ext uri="{FF2B5EF4-FFF2-40B4-BE49-F238E27FC236}">
                  <a16:creationId xmlns:a16="http://schemas.microsoft.com/office/drawing/2014/main" id="{ADCAFD44-FE8C-F48E-6067-596EF528A9A5}"/>
                </a:ext>
              </a:extLst>
            </p:cNvPr>
            <p:cNvSpPr txBox="1"/>
            <p:nvPr/>
          </p:nvSpPr>
          <p:spPr>
            <a:xfrm>
              <a:off x="6775456" y="1247638"/>
              <a:ext cx="2191248" cy="541045"/>
            </a:xfrm>
            <a:prstGeom prst="rect">
              <a:avLst/>
            </a:prstGeom>
            <a:noFill/>
            <a:ln>
              <a:noFill/>
            </a:ln>
          </p:spPr>
          <p:txBody>
            <a:bodyPr spcFirstLastPara="1" wrap="square" lIns="91425" tIns="91425" rIns="91425" bIns="91425" anchor="t" anchorCtr="0">
              <a:noAutofit/>
            </a:bodyPr>
            <a:lstStyle/>
            <a:p>
              <a:pPr marL="285750" indent="-285750" algn="just" fontAlgn="auto">
                <a:spcBef>
                  <a:spcPts val="0"/>
                </a:spcBef>
                <a:spcAft>
                  <a:spcPts val="0"/>
                </a:spcAft>
                <a:buFontTx/>
                <a:buChar char="-"/>
              </a:pPr>
              <a:r>
                <a:rPr lang="fr-FR" sz="1500" dirty="0">
                  <a:latin typeface="Fira Sans" panose="020B0503050000020004" pitchFamily="34" charset="0"/>
                </a:rPr>
                <a:t>Engranger </a:t>
              </a:r>
              <a:r>
                <a:rPr lang="fr-FR" sz="1500" b="1" dirty="0">
                  <a:solidFill>
                    <a:srgbClr val="F79646"/>
                  </a:solidFill>
                  <a:latin typeface="Fira Sans" panose="020B0503050000020004" pitchFamily="34" charset="0"/>
                </a:rPr>
                <a:t>un effet multiplicateur et dégager de nouvelles marges de manœuvre </a:t>
              </a:r>
              <a:endParaRPr lang="fr-FR" sz="1500" b="1" dirty="0">
                <a:solidFill>
                  <a:prstClr val="black"/>
                </a:solidFill>
                <a:latin typeface="Fira Sans" panose="020B0503050000020004" pitchFamily="34" charset="0"/>
              </a:endParaRPr>
            </a:p>
            <a:p>
              <a:pPr marL="285750" indent="-285750" algn="just" fontAlgn="auto">
                <a:spcBef>
                  <a:spcPts val="0"/>
                </a:spcBef>
                <a:spcAft>
                  <a:spcPts val="0"/>
                </a:spcAft>
                <a:buFontTx/>
                <a:buChar char="-"/>
              </a:pPr>
              <a:r>
                <a:rPr lang="fr-FR" sz="1500" dirty="0">
                  <a:solidFill>
                    <a:prstClr val="black"/>
                  </a:solidFill>
                  <a:latin typeface="Fira Sans" panose="020B0503050000020004" pitchFamily="34" charset="0"/>
                </a:rPr>
                <a:t>Privilégier </a:t>
              </a:r>
              <a:r>
                <a:rPr lang="fr-FR" sz="1500" b="1" dirty="0">
                  <a:solidFill>
                    <a:srgbClr val="F79646"/>
                  </a:solidFill>
                  <a:latin typeface="Fira Sans" panose="020B0503050000020004" pitchFamily="34" charset="0"/>
                </a:rPr>
                <a:t>l’autonomie financière </a:t>
              </a:r>
              <a:r>
                <a:rPr lang="fr-FR" sz="1500" dirty="0">
                  <a:latin typeface="Fira Sans" panose="020B0503050000020004" pitchFamily="34" charset="0"/>
                </a:rPr>
                <a:t>du dispositif </a:t>
              </a:r>
              <a:r>
                <a:rPr lang="fr-FR" sz="1500" dirty="0" err="1">
                  <a:latin typeface="Fira Sans" panose="020B0503050000020004" pitchFamily="34" charset="0"/>
                </a:rPr>
                <a:t>intracting</a:t>
              </a:r>
              <a:endParaRPr lang="fr-FR" sz="1500" dirty="0">
                <a:latin typeface="Fira Sans" panose="020B0503050000020004" pitchFamily="34" charset="0"/>
              </a:endParaRPr>
            </a:p>
          </p:txBody>
        </p:sp>
        <p:sp>
          <p:nvSpPr>
            <p:cNvPr id="24" name="Google Shape;920;p31">
              <a:extLst>
                <a:ext uri="{FF2B5EF4-FFF2-40B4-BE49-F238E27FC236}">
                  <a16:creationId xmlns:a16="http://schemas.microsoft.com/office/drawing/2014/main" id="{8464D568-B623-C61E-FF54-C33717F3CABD}"/>
                </a:ext>
              </a:extLst>
            </p:cNvPr>
            <p:cNvSpPr txBox="1"/>
            <p:nvPr/>
          </p:nvSpPr>
          <p:spPr>
            <a:xfrm>
              <a:off x="6775456" y="1055614"/>
              <a:ext cx="2786618" cy="192024"/>
            </a:xfrm>
            <a:prstGeom prst="rect">
              <a:avLst/>
            </a:prstGeom>
            <a:noFill/>
            <a:ln>
              <a:noFill/>
            </a:ln>
          </p:spPr>
          <p:txBody>
            <a:bodyPr spcFirstLastPara="1" wrap="square" lIns="91425" tIns="91425" rIns="91425" bIns="91425" anchor="t" anchorCtr="0">
              <a:noAutofit/>
            </a:bodyPr>
            <a:lstStyle/>
            <a:p>
              <a:pPr algn="just" fontAlgn="auto">
                <a:spcBef>
                  <a:spcPts val="0"/>
                </a:spcBef>
                <a:spcAft>
                  <a:spcPts val="0"/>
                </a:spcAft>
              </a:pPr>
              <a:r>
                <a:rPr lang="en" b="1" dirty="0">
                  <a:solidFill>
                    <a:srgbClr val="F79646"/>
                  </a:solidFill>
                  <a:latin typeface="Fira Sans Extra Condensed Medium"/>
                  <a:ea typeface="Fira Sans Extra Condensed Medium"/>
                  <a:cs typeface="Fira Sans Extra Condensed Medium"/>
                  <a:sym typeface="Fira Sans Extra Condensed Medium"/>
                </a:rPr>
                <a:t>Dimension financière</a:t>
              </a:r>
              <a:endParaRPr b="1" dirty="0">
                <a:solidFill>
                  <a:srgbClr val="F79646"/>
                </a:solidFill>
                <a:latin typeface="Fira Sans Extra Condensed Medium"/>
                <a:ea typeface="Fira Sans Extra Condensed Medium"/>
                <a:cs typeface="Fira Sans Extra Condensed Medium"/>
                <a:sym typeface="Fira Sans Extra Condensed Medium"/>
              </a:endParaRPr>
            </a:p>
          </p:txBody>
        </p:sp>
      </p:grpSp>
      <p:grpSp>
        <p:nvGrpSpPr>
          <p:cNvPr id="25" name="Google Shape;921;p31">
            <a:extLst>
              <a:ext uri="{FF2B5EF4-FFF2-40B4-BE49-F238E27FC236}">
                <a16:creationId xmlns:a16="http://schemas.microsoft.com/office/drawing/2014/main" id="{14088C2A-5FAA-5885-7C43-BC16599947E4}"/>
              </a:ext>
            </a:extLst>
          </p:cNvPr>
          <p:cNvGrpSpPr/>
          <p:nvPr/>
        </p:nvGrpSpPr>
        <p:grpSpPr>
          <a:xfrm>
            <a:off x="350541" y="1564903"/>
            <a:ext cx="3441055" cy="2403891"/>
            <a:chOff x="450804" y="2851441"/>
            <a:chExt cx="2820852" cy="890880"/>
          </a:xfrm>
        </p:grpSpPr>
        <p:sp>
          <p:nvSpPr>
            <p:cNvPr id="26" name="Google Shape;922;p31">
              <a:extLst>
                <a:ext uri="{FF2B5EF4-FFF2-40B4-BE49-F238E27FC236}">
                  <a16:creationId xmlns:a16="http://schemas.microsoft.com/office/drawing/2014/main" id="{4A8F0FB8-A558-6FC9-BD95-1A2F4F5D08DA}"/>
                </a:ext>
              </a:extLst>
            </p:cNvPr>
            <p:cNvSpPr txBox="1"/>
            <p:nvPr/>
          </p:nvSpPr>
          <p:spPr>
            <a:xfrm>
              <a:off x="457188" y="2851441"/>
              <a:ext cx="2814468" cy="311061"/>
            </a:xfrm>
            <a:prstGeom prst="rect">
              <a:avLst/>
            </a:prstGeom>
            <a:noFill/>
            <a:ln>
              <a:noFill/>
            </a:ln>
          </p:spPr>
          <p:txBody>
            <a:bodyPr spcFirstLastPara="1" wrap="square" lIns="91425" tIns="91425" rIns="91425" bIns="91425" anchor="t" anchorCtr="0">
              <a:noAutofit/>
            </a:bodyPr>
            <a:lstStyle/>
            <a:p>
              <a:pPr algn="just" fontAlgn="auto">
                <a:spcBef>
                  <a:spcPts val="0"/>
                </a:spcBef>
                <a:spcAft>
                  <a:spcPts val="0"/>
                </a:spcAft>
              </a:pPr>
              <a:r>
                <a:rPr lang="en" b="1" dirty="0">
                  <a:solidFill>
                    <a:srgbClr val="C0504D">
                      <a:lumMod val="75000"/>
                    </a:srgbClr>
                  </a:solidFill>
                  <a:latin typeface="Fira Sans Extra Condensed Medium"/>
                  <a:ea typeface="Fira Sans Extra Condensed Medium"/>
                  <a:cs typeface="Fira Sans Extra Condensed Medium"/>
                  <a:sym typeface="Fira Sans Extra Condensed Medium"/>
                </a:rPr>
                <a:t>Dimension humaine</a:t>
              </a:r>
              <a:endParaRPr b="1" dirty="0">
                <a:solidFill>
                  <a:srgbClr val="C0504D">
                    <a:lumMod val="75000"/>
                  </a:srgbClr>
                </a:solidFill>
                <a:latin typeface="Fira Sans Extra Condensed Medium"/>
                <a:ea typeface="Fira Sans Extra Condensed Medium"/>
                <a:cs typeface="Fira Sans Extra Condensed Medium"/>
                <a:sym typeface="Fira Sans Extra Condensed Medium"/>
              </a:endParaRPr>
            </a:p>
          </p:txBody>
        </p:sp>
        <p:sp>
          <p:nvSpPr>
            <p:cNvPr id="27" name="Google Shape;923;p31">
              <a:extLst>
                <a:ext uri="{FF2B5EF4-FFF2-40B4-BE49-F238E27FC236}">
                  <a16:creationId xmlns:a16="http://schemas.microsoft.com/office/drawing/2014/main" id="{DE5038CC-5108-AABE-5D4A-0C417BD95615}"/>
                </a:ext>
              </a:extLst>
            </p:cNvPr>
            <p:cNvSpPr txBox="1"/>
            <p:nvPr/>
          </p:nvSpPr>
          <p:spPr>
            <a:xfrm>
              <a:off x="450804" y="3000446"/>
              <a:ext cx="2136909" cy="741875"/>
            </a:xfrm>
            <a:prstGeom prst="rect">
              <a:avLst/>
            </a:prstGeom>
            <a:noFill/>
            <a:ln>
              <a:noFill/>
            </a:ln>
          </p:spPr>
          <p:txBody>
            <a:bodyPr spcFirstLastPara="1" wrap="square" lIns="91425" tIns="91425" rIns="91425" bIns="91425" anchor="t" anchorCtr="0">
              <a:noAutofit/>
            </a:bodyPr>
            <a:lstStyle/>
            <a:p>
              <a:pPr algn="just" fontAlgn="auto">
                <a:spcBef>
                  <a:spcPts val="0"/>
                </a:spcBef>
                <a:spcAft>
                  <a:spcPts val="0"/>
                </a:spcAft>
              </a:pPr>
              <a:r>
                <a:rPr lang="fr-FR" sz="1500" dirty="0">
                  <a:solidFill>
                    <a:prstClr val="black">
                      <a:lumMod val="85000"/>
                      <a:lumOff val="15000"/>
                    </a:prstClr>
                  </a:solidFill>
                  <a:latin typeface="Fira Sans" panose="020B0503050000020004" pitchFamily="34" charset="0"/>
                </a:rPr>
                <a:t>- Entrainer dans un </a:t>
              </a:r>
              <a:r>
                <a:rPr lang="fr-FR" sz="1500" b="1" dirty="0">
                  <a:solidFill>
                    <a:srgbClr val="C0504D">
                      <a:lumMod val="75000"/>
                    </a:srgbClr>
                  </a:solidFill>
                  <a:latin typeface="Fira Sans" panose="020B0503050000020004" pitchFamily="34" charset="0"/>
                </a:rPr>
                <a:t>cercle vertueux motivant </a:t>
              </a:r>
              <a:r>
                <a:rPr lang="fr-FR" sz="1500" dirty="0">
                  <a:solidFill>
                    <a:prstClr val="black"/>
                  </a:solidFill>
                  <a:latin typeface="Fira Sans" panose="020B0503050000020004" pitchFamily="34" charset="0"/>
                </a:rPr>
                <a:t>les </a:t>
              </a:r>
              <a:r>
                <a:rPr lang="fr-FR" sz="1500" b="1" dirty="0">
                  <a:solidFill>
                    <a:srgbClr val="C0504D">
                      <a:lumMod val="75000"/>
                    </a:srgbClr>
                  </a:solidFill>
                  <a:latin typeface="Fira Sans" panose="020B0503050000020004" pitchFamily="34" charset="0"/>
                </a:rPr>
                <a:t>élus</a:t>
              </a:r>
              <a:r>
                <a:rPr lang="fr-FR" sz="1500" dirty="0">
                  <a:solidFill>
                    <a:prstClr val="black"/>
                  </a:solidFill>
                  <a:latin typeface="Fira Sans" panose="020B0503050000020004" pitchFamily="34" charset="0"/>
                </a:rPr>
                <a:t> décideurs, les </a:t>
              </a:r>
              <a:r>
                <a:rPr lang="fr-FR" sz="1500" b="1" dirty="0">
                  <a:solidFill>
                    <a:srgbClr val="C0504D">
                      <a:lumMod val="75000"/>
                    </a:srgbClr>
                  </a:solidFill>
                  <a:latin typeface="Fira Sans" panose="020B0503050000020004" pitchFamily="34" charset="0"/>
                </a:rPr>
                <a:t>services techniques </a:t>
              </a:r>
              <a:r>
                <a:rPr lang="fr-FR" sz="1500" dirty="0">
                  <a:solidFill>
                    <a:prstClr val="black"/>
                  </a:solidFill>
                  <a:latin typeface="Fira Sans" panose="020B0503050000020004" pitchFamily="34" charset="0"/>
                </a:rPr>
                <a:t>et </a:t>
              </a:r>
              <a:r>
                <a:rPr lang="fr-FR" sz="1500" b="1" dirty="0">
                  <a:solidFill>
                    <a:srgbClr val="C0504D">
                      <a:lumMod val="75000"/>
                    </a:srgbClr>
                  </a:solidFill>
                  <a:latin typeface="Fira Sans" panose="020B0503050000020004" pitchFamily="34" charset="0"/>
                </a:rPr>
                <a:t>financiers</a:t>
              </a:r>
            </a:p>
            <a:p>
              <a:pPr algn="just" fontAlgn="auto">
                <a:spcBef>
                  <a:spcPts val="0"/>
                </a:spcBef>
                <a:spcAft>
                  <a:spcPts val="0"/>
                </a:spcAft>
              </a:pPr>
              <a:r>
                <a:rPr lang="fr-FR" sz="1500" dirty="0">
                  <a:latin typeface="Fira Sans" panose="020B0503050000020004" pitchFamily="34" charset="0"/>
                </a:rPr>
                <a:t>- Inscrire cet engagement humain </a:t>
              </a:r>
              <a:r>
                <a:rPr lang="fr-FR" sz="1500" b="1" dirty="0">
                  <a:solidFill>
                    <a:srgbClr val="C0504D">
                      <a:lumMod val="75000"/>
                    </a:srgbClr>
                  </a:solidFill>
                  <a:latin typeface="Fira Sans" panose="020B0503050000020004" pitchFamily="34" charset="0"/>
                </a:rPr>
                <a:t>dans la durée</a:t>
              </a:r>
            </a:p>
          </p:txBody>
        </p:sp>
      </p:grpSp>
      <p:grpSp>
        <p:nvGrpSpPr>
          <p:cNvPr id="28" name="Google Shape;924;p31">
            <a:extLst>
              <a:ext uri="{FF2B5EF4-FFF2-40B4-BE49-F238E27FC236}">
                <a16:creationId xmlns:a16="http://schemas.microsoft.com/office/drawing/2014/main" id="{45F385CB-6D25-3556-3746-456D93C7B517}"/>
              </a:ext>
            </a:extLst>
          </p:cNvPr>
          <p:cNvGrpSpPr/>
          <p:nvPr/>
        </p:nvGrpSpPr>
        <p:grpSpPr>
          <a:xfrm>
            <a:off x="350542" y="3789040"/>
            <a:ext cx="3011927" cy="2082635"/>
            <a:chOff x="-138962" y="1575232"/>
            <a:chExt cx="2947344" cy="644348"/>
          </a:xfrm>
        </p:grpSpPr>
        <p:sp>
          <p:nvSpPr>
            <p:cNvPr id="29" name="Google Shape;925;p31">
              <a:extLst>
                <a:ext uri="{FF2B5EF4-FFF2-40B4-BE49-F238E27FC236}">
                  <a16:creationId xmlns:a16="http://schemas.microsoft.com/office/drawing/2014/main" id="{56F3E84F-0BA9-5B0A-BF7B-F37A26C49BE2}"/>
                </a:ext>
              </a:extLst>
            </p:cNvPr>
            <p:cNvSpPr txBox="1"/>
            <p:nvPr/>
          </p:nvSpPr>
          <p:spPr>
            <a:xfrm>
              <a:off x="-119558" y="1575232"/>
              <a:ext cx="2927940" cy="82405"/>
            </a:xfrm>
            <a:prstGeom prst="rect">
              <a:avLst/>
            </a:prstGeom>
            <a:noFill/>
            <a:ln>
              <a:noFill/>
            </a:ln>
          </p:spPr>
          <p:txBody>
            <a:bodyPr spcFirstLastPara="1" wrap="square" lIns="91425" tIns="91425" rIns="91425" bIns="91425" anchor="t" anchorCtr="0">
              <a:noAutofit/>
            </a:bodyPr>
            <a:lstStyle/>
            <a:p>
              <a:pPr algn="just" fontAlgn="auto">
                <a:spcBef>
                  <a:spcPts val="0"/>
                </a:spcBef>
                <a:spcAft>
                  <a:spcPts val="0"/>
                </a:spcAft>
              </a:pPr>
              <a:r>
                <a:rPr lang="en" b="1" dirty="0">
                  <a:solidFill>
                    <a:srgbClr val="4F81BD"/>
                  </a:solidFill>
                  <a:latin typeface="Fira Sans Extra Condensed Medium"/>
                  <a:ea typeface="Fira Sans Extra Condensed Medium"/>
                  <a:cs typeface="Fira Sans Extra Condensed Medium"/>
                  <a:sym typeface="Fira Sans Extra Condensed Medium"/>
                </a:rPr>
                <a:t>Dimension stratégique</a:t>
              </a:r>
              <a:endParaRPr b="1" dirty="0">
                <a:solidFill>
                  <a:srgbClr val="4F81BD"/>
                </a:solidFill>
                <a:latin typeface="Fira Sans Extra Condensed Medium"/>
                <a:ea typeface="Fira Sans Extra Condensed Medium"/>
                <a:cs typeface="Fira Sans Extra Condensed Medium"/>
                <a:sym typeface="Fira Sans Extra Condensed Medium"/>
              </a:endParaRPr>
            </a:p>
          </p:txBody>
        </p:sp>
        <p:sp>
          <p:nvSpPr>
            <p:cNvPr id="30" name="Google Shape;926;p31">
              <a:extLst>
                <a:ext uri="{FF2B5EF4-FFF2-40B4-BE49-F238E27FC236}">
                  <a16:creationId xmlns:a16="http://schemas.microsoft.com/office/drawing/2014/main" id="{1E472C8C-7145-B73A-C221-5EC259CEAE4A}"/>
                </a:ext>
              </a:extLst>
            </p:cNvPr>
            <p:cNvSpPr txBox="1"/>
            <p:nvPr/>
          </p:nvSpPr>
          <p:spPr>
            <a:xfrm>
              <a:off x="-138962" y="1686625"/>
              <a:ext cx="2536848" cy="532955"/>
            </a:xfrm>
            <a:prstGeom prst="rect">
              <a:avLst/>
            </a:prstGeom>
            <a:noFill/>
            <a:ln>
              <a:noFill/>
            </a:ln>
          </p:spPr>
          <p:txBody>
            <a:bodyPr spcFirstLastPara="1" wrap="square" lIns="91425" tIns="91425" rIns="91425" bIns="91425" anchor="ctr" anchorCtr="0">
              <a:noAutofit/>
            </a:bodyPr>
            <a:lstStyle/>
            <a:p>
              <a:pPr algn="just" fontAlgn="auto">
                <a:spcBef>
                  <a:spcPts val="0"/>
                </a:spcBef>
                <a:spcAft>
                  <a:spcPts val="0"/>
                </a:spcAft>
              </a:pPr>
              <a:r>
                <a:rPr lang="fr-FR" sz="1500" dirty="0">
                  <a:solidFill>
                    <a:prstClr val="black"/>
                  </a:solidFill>
                  <a:latin typeface="Fira Sans" panose="020B0503050000020004" pitchFamily="34" charset="0"/>
                </a:rPr>
                <a:t>- Traduction d’une </a:t>
              </a:r>
              <a:r>
                <a:rPr lang="fr-FR" sz="1500" b="1" dirty="0">
                  <a:solidFill>
                    <a:srgbClr val="4F81BD"/>
                  </a:solidFill>
                  <a:latin typeface="Fira Sans" panose="020B0503050000020004" pitchFamily="34" charset="0"/>
                </a:rPr>
                <a:t>volonté politique forte </a:t>
              </a:r>
              <a:r>
                <a:rPr lang="fr-FR" sz="1500" dirty="0">
                  <a:latin typeface="Fira Sans" panose="020B0503050000020004" pitchFamily="34" charset="0"/>
                </a:rPr>
                <a:t>en faveur de </a:t>
              </a:r>
              <a:r>
                <a:rPr lang="fr-FR" sz="1500" b="1" dirty="0">
                  <a:solidFill>
                    <a:srgbClr val="4F81BD"/>
                  </a:solidFill>
                  <a:latin typeface="Fira Sans" panose="020B0503050000020004" pitchFamily="34" charset="0"/>
                </a:rPr>
                <a:t>la transition énergétique </a:t>
              </a:r>
            </a:p>
            <a:p>
              <a:pPr algn="just" fontAlgn="auto">
                <a:spcBef>
                  <a:spcPts val="0"/>
                </a:spcBef>
                <a:spcAft>
                  <a:spcPts val="0"/>
                </a:spcAft>
              </a:pPr>
              <a:r>
                <a:rPr lang="fr-FR" sz="1500" dirty="0">
                  <a:solidFill>
                    <a:prstClr val="black"/>
                  </a:solidFill>
                  <a:latin typeface="Fira Sans" panose="020B0503050000020004" pitchFamily="34" charset="0"/>
                </a:rPr>
                <a:t>- Mettre en œuvre le maximum d’</a:t>
              </a:r>
              <a:r>
                <a:rPr lang="fr-FR" sz="1500" b="1" dirty="0">
                  <a:solidFill>
                    <a:srgbClr val="4F81BD"/>
                  </a:solidFill>
                  <a:latin typeface="Fira Sans" panose="020B0503050000020004" pitchFamily="34" charset="0"/>
                </a:rPr>
                <a:t>actions concrètes</a:t>
              </a:r>
              <a:r>
                <a:rPr lang="fr-FR" sz="1500" dirty="0">
                  <a:solidFill>
                    <a:srgbClr val="4F81BD"/>
                  </a:solidFill>
                  <a:latin typeface="Fira Sans" panose="020B0503050000020004" pitchFamily="34" charset="0"/>
                </a:rPr>
                <a:t> </a:t>
              </a:r>
              <a:r>
                <a:rPr lang="fr-FR" sz="1500" dirty="0">
                  <a:solidFill>
                    <a:prstClr val="black"/>
                  </a:solidFill>
                  <a:latin typeface="Fira Sans" panose="020B0503050000020004" pitchFamily="34" charset="0"/>
                </a:rPr>
                <a:t>en ce sens</a:t>
              </a:r>
            </a:p>
          </p:txBody>
        </p:sp>
      </p:grpSp>
      <p:pic>
        <p:nvPicPr>
          <p:cNvPr id="31" name="Graphique 30" descr="Groupe d’hommes avec un remplissage uni">
            <a:extLst>
              <a:ext uri="{FF2B5EF4-FFF2-40B4-BE49-F238E27FC236}">
                <a16:creationId xmlns:a16="http://schemas.microsoft.com/office/drawing/2014/main" id="{C753EDD5-3A38-3DDB-FCF2-C076909D7F6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444233" y="2447881"/>
            <a:ext cx="422897" cy="422897"/>
          </a:xfrm>
          <a:prstGeom prst="rect">
            <a:avLst/>
          </a:prstGeom>
        </p:spPr>
      </p:pic>
      <p:pic>
        <p:nvPicPr>
          <p:cNvPr id="32" name="Graphique 31" descr="Durabilité avec un remplissage uni">
            <a:extLst>
              <a:ext uri="{FF2B5EF4-FFF2-40B4-BE49-F238E27FC236}">
                <a16:creationId xmlns:a16="http://schemas.microsoft.com/office/drawing/2014/main" id="{ABC043D4-36E6-FA97-4150-6B411A514A6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156779" y="4536706"/>
            <a:ext cx="457200" cy="457200"/>
          </a:xfrm>
          <a:prstGeom prst="rect">
            <a:avLst/>
          </a:prstGeom>
        </p:spPr>
      </p:pic>
      <p:pic>
        <p:nvPicPr>
          <p:cNvPr id="33" name="Graphique 32" descr="Offre et demande avec un remplissage uni">
            <a:extLst>
              <a:ext uri="{FF2B5EF4-FFF2-40B4-BE49-F238E27FC236}">
                <a16:creationId xmlns:a16="http://schemas.microsoft.com/office/drawing/2014/main" id="{4B767F1A-90A3-8AF1-921C-F3FC93BD234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597551" y="2665742"/>
            <a:ext cx="457200" cy="457200"/>
          </a:xfrm>
          <a:prstGeom prst="rect">
            <a:avLst/>
          </a:prstGeom>
        </p:spPr>
      </p:pic>
      <p:pic>
        <p:nvPicPr>
          <p:cNvPr id="34" name="Graphique 33" descr="Presse-papiers vérifié avec un remplissage uni">
            <a:extLst>
              <a:ext uri="{FF2B5EF4-FFF2-40B4-BE49-F238E27FC236}">
                <a16:creationId xmlns:a16="http://schemas.microsoft.com/office/drawing/2014/main" id="{4A704A2B-455A-2942-5053-F8FB3478CBC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338576" y="4863383"/>
            <a:ext cx="398571" cy="398571"/>
          </a:xfrm>
          <a:prstGeom prst="rect">
            <a:avLst/>
          </a:prstGeom>
        </p:spPr>
      </p:pic>
    </p:spTree>
    <p:extLst>
      <p:ext uri="{BB962C8B-B14F-4D97-AF65-F5344CB8AC3E}">
        <p14:creationId xmlns:p14="http://schemas.microsoft.com/office/powerpoint/2010/main" val="24849208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628800"/>
            <a:ext cx="8229600" cy="4320481"/>
          </a:xfrm>
        </p:spPr>
        <p:txBody>
          <a:bodyPr/>
          <a:lstStyle/>
          <a:p>
            <a:pPr marL="228600" lvl="2" algn="just">
              <a:buNone/>
            </a:pPr>
            <a:r>
              <a:rPr lang="fr-FR" sz="1800" b="1" i="1" dirty="0">
                <a:solidFill>
                  <a:srgbClr val="00847D"/>
                </a:solidFill>
              </a:rPr>
              <a:t>Retours d’expériences </a:t>
            </a:r>
            <a:r>
              <a:rPr lang="fr-FR" sz="1800" i="1" dirty="0">
                <a:solidFill>
                  <a:srgbClr val="00847D"/>
                </a:solidFill>
              </a:rPr>
              <a:t>:</a:t>
            </a:r>
          </a:p>
          <a:p>
            <a:pPr marL="228600" lvl="2" algn="just">
              <a:buNone/>
            </a:pPr>
            <a:endParaRPr lang="fr-FR" sz="1200" i="1" dirty="0">
              <a:solidFill>
                <a:srgbClr val="00847D"/>
              </a:solidFill>
            </a:endParaRPr>
          </a:p>
          <a:p>
            <a:pPr marL="261938" lvl="2" algn="just"/>
            <a:r>
              <a:rPr lang="fr-FR" sz="1800" i="1" dirty="0">
                <a:solidFill>
                  <a:srgbClr val="00847D"/>
                </a:solidFill>
              </a:rPr>
              <a:t>« nous faisions de l’</a:t>
            </a:r>
            <a:r>
              <a:rPr lang="fr-FR" sz="1800" i="1" dirty="0" err="1">
                <a:solidFill>
                  <a:srgbClr val="00847D"/>
                </a:solidFill>
              </a:rPr>
              <a:t>intracting</a:t>
            </a:r>
            <a:r>
              <a:rPr lang="fr-FR" sz="1800" i="1" dirty="0">
                <a:solidFill>
                  <a:srgbClr val="00847D"/>
                </a:solidFill>
              </a:rPr>
              <a:t> sans le savoir »</a:t>
            </a:r>
          </a:p>
          <a:p>
            <a:pPr marL="611188" lvl="3" algn="just"/>
            <a:r>
              <a:rPr lang="fr-FR" i="1" dirty="0">
                <a:solidFill>
                  <a:srgbClr val="00847D"/>
                </a:solidFill>
              </a:rPr>
              <a:t>dans les faits, de nombreuses collectivités réinvestissent déjà leurs économies d’énergie dans des projets de transition ;</a:t>
            </a:r>
          </a:p>
          <a:p>
            <a:pPr marL="611188" lvl="3" algn="just"/>
            <a:r>
              <a:rPr lang="fr-FR" i="1" dirty="0">
                <a:solidFill>
                  <a:srgbClr val="00847D"/>
                </a:solidFill>
              </a:rPr>
              <a:t>l’</a:t>
            </a:r>
            <a:r>
              <a:rPr lang="fr-FR" i="1" dirty="0" err="1">
                <a:solidFill>
                  <a:srgbClr val="00847D"/>
                </a:solidFill>
              </a:rPr>
              <a:t>intracting</a:t>
            </a:r>
            <a:r>
              <a:rPr lang="fr-FR" i="1" dirty="0">
                <a:solidFill>
                  <a:srgbClr val="00847D"/>
                </a:solidFill>
              </a:rPr>
              <a:t> rend cette pratique consciente et visible : la démarche valorise les actions entreprises ainsi que leurs résultats, et génère un entraînement humain parfois inattendu ;</a:t>
            </a:r>
          </a:p>
          <a:p>
            <a:pPr marL="261938" lvl="2" indent="0" algn="just">
              <a:buNone/>
            </a:pPr>
            <a:endParaRPr lang="fr-FR" sz="1200" i="1" dirty="0">
              <a:solidFill>
                <a:srgbClr val="00847D"/>
              </a:solidFill>
            </a:endParaRPr>
          </a:p>
          <a:p>
            <a:pPr marL="261938" lvl="2" algn="just"/>
            <a:r>
              <a:rPr lang="fr-FR" sz="1800" i="1" dirty="0">
                <a:solidFill>
                  <a:srgbClr val="00847D"/>
                </a:solidFill>
              </a:rPr>
              <a:t>« l’</a:t>
            </a:r>
            <a:r>
              <a:rPr lang="fr-FR" sz="1800" i="1" dirty="0" err="1">
                <a:solidFill>
                  <a:srgbClr val="00847D"/>
                </a:solidFill>
              </a:rPr>
              <a:t>intracting</a:t>
            </a:r>
            <a:r>
              <a:rPr lang="fr-FR" sz="1800" i="1" dirty="0">
                <a:solidFill>
                  <a:srgbClr val="00847D"/>
                </a:solidFill>
              </a:rPr>
              <a:t> nous a apporté du bonheur »</a:t>
            </a:r>
          </a:p>
          <a:p>
            <a:pPr marL="611188" lvl="3" algn="just"/>
            <a:r>
              <a:rPr lang="fr-FR" i="1" dirty="0">
                <a:solidFill>
                  <a:srgbClr val="00847D"/>
                </a:solidFill>
              </a:rPr>
              <a:t>lorsque la préoccupation quotidienne est celle de la contrainte financière et de la nécessité de faire sans ressources, la motivation peut s’estomper ;</a:t>
            </a:r>
          </a:p>
          <a:p>
            <a:pPr marL="611188" lvl="3" algn="just"/>
            <a:r>
              <a:rPr lang="fr-FR" i="1" dirty="0">
                <a:solidFill>
                  <a:srgbClr val="00847D"/>
                </a:solidFill>
              </a:rPr>
              <a:t>l’</a:t>
            </a:r>
            <a:r>
              <a:rPr lang="fr-FR" i="1" dirty="0" err="1">
                <a:solidFill>
                  <a:srgbClr val="00847D"/>
                </a:solidFill>
              </a:rPr>
              <a:t>intracting</a:t>
            </a:r>
            <a:r>
              <a:rPr lang="fr-FR" i="1" dirty="0">
                <a:solidFill>
                  <a:srgbClr val="00847D"/>
                </a:solidFill>
              </a:rPr>
              <a:t>, entendu comme « contrat de partenariat interne au service d’un projet politique volontariste », peut permettre de donner un nouvel élan.</a:t>
            </a:r>
          </a:p>
          <a:p>
            <a:pPr marL="0" indent="0" algn="just">
              <a:buNone/>
            </a:pPr>
            <a:endParaRPr lang="fr-FR" sz="1800" dirty="0"/>
          </a:p>
        </p:txBody>
      </p:sp>
      <p:sp>
        <p:nvSpPr>
          <p:cNvPr id="3" name="Titre 2"/>
          <p:cNvSpPr>
            <a:spLocks noGrp="1"/>
          </p:cNvSpPr>
          <p:nvPr>
            <p:ph type="title"/>
          </p:nvPr>
        </p:nvSpPr>
        <p:spPr>
          <a:xfrm>
            <a:off x="457200" y="0"/>
            <a:ext cx="8363272" cy="1143000"/>
          </a:xfrm>
        </p:spPr>
        <p:txBody>
          <a:bodyPr/>
          <a:lstStyle/>
          <a:p>
            <a:pPr algn="l"/>
            <a:r>
              <a:rPr lang="fr-FR" dirty="0"/>
              <a:t>Introduction et philosophie</a:t>
            </a:r>
            <a:br>
              <a:rPr lang="fr-FR" dirty="0"/>
            </a:br>
            <a:r>
              <a:rPr lang="fr-FR" sz="3000" dirty="0"/>
              <a:t>L’</a:t>
            </a:r>
            <a:r>
              <a:rPr lang="fr-FR" sz="3000" dirty="0" err="1"/>
              <a:t>intracting</a:t>
            </a:r>
            <a:r>
              <a:rPr lang="fr-FR" sz="3000" dirty="0"/>
              <a:t> sur fonds propres, une philosophie ?</a:t>
            </a:r>
          </a:p>
        </p:txBody>
      </p:sp>
    </p:spTree>
    <p:extLst>
      <p:ext uri="{BB962C8B-B14F-4D97-AF65-F5344CB8AC3E}">
        <p14:creationId xmlns:p14="http://schemas.microsoft.com/office/powerpoint/2010/main" val="16451167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457200" y="0"/>
            <a:ext cx="8686800" cy="1143000"/>
          </a:xfrm>
        </p:spPr>
        <p:txBody>
          <a:bodyPr/>
          <a:lstStyle/>
          <a:p>
            <a:pPr algn="l"/>
            <a:r>
              <a:rPr lang="fr-FR" dirty="0"/>
              <a:t>Introduction et philosophie</a:t>
            </a:r>
            <a:br>
              <a:rPr lang="fr-FR" dirty="0"/>
            </a:br>
            <a:r>
              <a:rPr lang="fr-FR" sz="3000" dirty="0"/>
              <a:t>Un dispositif adaptable sur mesure</a:t>
            </a:r>
          </a:p>
        </p:txBody>
      </p:sp>
      <p:grpSp>
        <p:nvGrpSpPr>
          <p:cNvPr id="2" name="Google Shape;541;p19">
            <a:extLst>
              <a:ext uri="{FF2B5EF4-FFF2-40B4-BE49-F238E27FC236}">
                <a16:creationId xmlns:a16="http://schemas.microsoft.com/office/drawing/2014/main" id="{7AB0E0AF-E1B7-4131-7C81-D128E331FB58}"/>
              </a:ext>
            </a:extLst>
          </p:cNvPr>
          <p:cNvGrpSpPr/>
          <p:nvPr/>
        </p:nvGrpSpPr>
        <p:grpSpPr>
          <a:xfrm>
            <a:off x="2048469" y="1412776"/>
            <a:ext cx="4780043" cy="3149489"/>
            <a:chOff x="2261636" y="952631"/>
            <a:chExt cx="4619292" cy="3043572"/>
          </a:xfrm>
        </p:grpSpPr>
        <p:sp>
          <p:nvSpPr>
            <p:cNvPr id="4" name="Google Shape;542;p19">
              <a:extLst>
                <a:ext uri="{FF2B5EF4-FFF2-40B4-BE49-F238E27FC236}">
                  <a16:creationId xmlns:a16="http://schemas.microsoft.com/office/drawing/2014/main" id="{F8ACC820-2908-9B74-E1EC-137349A3B4F7}"/>
                </a:ext>
              </a:extLst>
            </p:cNvPr>
            <p:cNvSpPr/>
            <p:nvPr/>
          </p:nvSpPr>
          <p:spPr>
            <a:xfrm>
              <a:off x="3603176" y="1647397"/>
              <a:ext cx="148120" cy="514968"/>
            </a:xfrm>
            <a:custGeom>
              <a:avLst/>
              <a:gdLst/>
              <a:ahLst/>
              <a:cxnLst/>
              <a:rect l="l" t="t" r="r" b="b"/>
              <a:pathLst>
                <a:path w="9163" h="31857" fill="none" extrusionOk="0">
                  <a:moveTo>
                    <a:pt x="9162" y="31857"/>
                  </a:moveTo>
                  <a:lnTo>
                    <a:pt x="9162" y="31857"/>
                  </a:lnTo>
                  <a:lnTo>
                    <a:pt x="8602" y="30960"/>
                  </a:lnTo>
                  <a:lnTo>
                    <a:pt x="8098" y="30091"/>
                  </a:lnTo>
                  <a:lnTo>
                    <a:pt x="7593" y="29195"/>
                  </a:lnTo>
                  <a:lnTo>
                    <a:pt x="7089" y="28298"/>
                  </a:lnTo>
                  <a:lnTo>
                    <a:pt x="6613" y="27402"/>
                  </a:lnTo>
                  <a:lnTo>
                    <a:pt x="6165" y="26477"/>
                  </a:lnTo>
                  <a:lnTo>
                    <a:pt x="5716" y="25553"/>
                  </a:lnTo>
                  <a:lnTo>
                    <a:pt x="5268" y="24628"/>
                  </a:lnTo>
                  <a:lnTo>
                    <a:pt x="4848" y="23675"/>
                  </a:lnTo>
                  <a:lnTo>
                    <a:pt x="4455" y="22723"/>
                  </a:lnTo>
                  <a:lnTo>
                    <a:pt x="4063" y="21770"/>
                  </a:lnTo>
                  <a:lnTo>
                    <a:pt x="3699" y="20790"/>
                  </a:lnTo>
                  <a:lnTo>
                    <a:pt x="3363" y="19837"/>
                  </a:lnTo>
                  <a:lnTo>
                    <a:pt x="3027" y="18856"/>
                  </a:lnTo>
                  <a:lnTo>
                    <a:pt x="2690" y="17848"/>
                  </a:lnTo>
                  <a:lnTo>
                    <a:pt x="2410" y="16867"/>
                  </a:lnTo>
                  <a:lnTo>
                    <a:pt x="2130" y="15859"/>
                  </a:lnTo>
                  <a:lnTo>
                    <a:pt x="1850" y="14850"/>
                  </a:lnTo>
                  <a:lnTo>
                    <a:pt x="1598" y="13813"/>
                  </a:lnTo>
                  <a:lnTo>
                    <a:pt x="1374" y="12805"/>
                  </a:lnTo>
                  <a:lnTo>
                    <a:pt x="1149" y="11768"/>
                  </a:lnTo>
                  <a:lnTo>
                    <a:pt x="953" y="10731"/>
                  </a:lnTo>
                  <a:lnTo>
                    <a:pt x="785" y="9667"/>
                  </a:lnTo>
                  <a:lnTo>
                    <a:pt x="617" y="8630"/>
                  </a:lnTo>
                  <a:lnTo>
                    <a:pt x="477" y="7565"/>
                  </a:lnTo>
                  <a:lnTo>
                    <a:pt x="337" y="6501"/>
                  </a:lnTo>
                  <a:lnTo>
                    <a:pt x="253" y="5436"/>
                  </a:lnTo>
                  <a:lnTo>
                    <a:pt x="169" y="4371"/>
                  </a:lnTo>
                  <a:lnTo>
                    <a:pt x="85" y="3279"/>
                  </a:lnTo>
                  <a:lnTo>
                    <a:pt x="29" y="2186"/>
                  </a:lnTo>
                  <a:lnTo>
                    <a:pt x="1" y="1093"/>
                  </a:lnTo>
                  <a:lnTo>
                    <a:pt x="1" y="1"/>
                  </a:lnTo>
                </a:path>
              </a:pathLst>
            </a:custGeom>
            <a:noFill/>
            <a:ln w="19050" cap="rnd" cmpd="sng">
              <a:solidFill>
                <a:srgbClr val="EEECE1"/>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 sz="1800" b="0" i="0" u="none" strike="noStrike" kern="0" cap="none" spc="0" normalizeH="0" baseline="0" noProof="0">
                  <a:ln>
                    <a:noFill/>
                  </a:ln>
                  <a:solidFill>
                    <a:prstClr val="black"/>
                  </a:solidFill>
                  <a:effectLst/>
                  <a:uLnTx/>
                  <a:uFillTx/>
                  <a:latin typeface="Calibri"/>
                </a:rPr>
                <a:t> </a:t>
              </a:r>
              <a:endParaRPr kumimoji="0" sz="1800" b="0" i="0" u="none" strike="noStrike" kern="0" cap="none" spc="0" normalizeH="0" baseline="0" noProof="0">
                <a:ln>
                  <a:noFill/>
                </a:ln>
                <a:solidFill>
                  <a:prstClr val="black"/>
                </a:solidFill>
                <a:effectLst/>
                <a:uLnTx/>
                <a:uFillTx/>
                <a:latin typeface="Calibri"/>
              </a:endParaRPr>
            </a:p>
          </p:txBody>
        </p:sp>
        <p:sp>
          <p:nvSpPr>
            <p:cNvPr id="5" name="Google Shape;543;p19">
              <a:extLst>
                <a:ext uri="{FF2B5EF4-FFF2-40B4-BE49-F238E27FC236}">
                  <a16:creationId xmlns:a16="http://schemas.microsoft.com/office/drawing/2014/main" id="{5CE40F0D-A2AA-E4F3-52B1-26D512E4711B}"/>
                </a:ext>
              </a:extLst>
            </p:cNvPr>
            <p:cNvSpPr/>
            <p:nvPr/>
          </p:nvSpPr>
          <p:spPr>
            <a:xfrm>
              <a:off x="3751286" y="2162368"/>
              <a:ext cx="429359" cy="371391"/>
            </a:xfrm>
            <a:custGeom>
              <a:avLst/>
              <a:gdLst/>
              <a:ahLst/>
              <a:cxnLst/>
              <a:rect l="l" t="t" r="r" b="b"/>
              <a:pathLst>
                <a:path w="26561" h="22975" fill="none" extrusionOk="0">
                  <a:moveTo>
                    <a:pt x="26561" y="22975"/>
                  </a:moveTo>
                  <a:lnTo>
                    <a:pt x="26561" y="22975"/>
                  </a:lnTo>
                  <a:lnTo>
                    <a:pt x="25524" y="22498"/>
                  </a:lnTo>
                  <a:lnTo>
                    <a:pt x="24516" y="22022"/>
                  </a:lnTo>
                  <a:lnTo>
                    <a:pt x="23507" y="21518"/>
                  </a:lnTo>
                  <a:lnTo>
                    <a:pt x="22526" y="20986"/>
                  </a:lnTo>
                  <a:lnTo>
                    <a:pt x="21546" y="20453"/>
                  </a:lnTo>
                  <a:lnTo>
                    <a:pt x="20565" y="19893"/>
                  </a:lnTo>
                  <a:lnTo>
                    <a:pt x="19613" y="19333"/>
                  </a:lnTo>
                  <a:lnTo>
                    <a:pt x="18660" y="18744"/>
                  </a:lnTo>
                  <a:lnTo>
                    <a:pt x="17735" y="18128"/>
                  </a:lnTo>
                  <a:lnTo>
                    <a:pt x="16811" y="17511"/>
                  </a:lnTo>
                  <a:lnTo>
                    <a:pt x="15886" y="16867"/>
                  </a:lnTo>
                  <a:lnTo>
                    <a:pt x="14990" y="16223"/>
                  </a:lnTo>
                  <a:lnTo>
                    <a:pt x="14121" y="15550"/>
                  </a:lnTo>
                  <a:lnTo>
                    <a:pt x="13225" y="14850"/>
                  </a:lnTo>
                  <a:lnTo>
                    <a:pt x="12384" y="14149"/>
                  </a:lnTo>
                  <a:lnTo>
                    <a:pt x="11544" y="13421"/>
                  </a:lnTo>
                  <a:lnTo>
                    <a:pt x="10703" y="12692"/>
                  </a:lnTo>
                  <a:lnTo>
                    <a:pt x="9891" y="11936"/>
                  </a:lnTo>
                  <a:lnTo>
                    <a:pt x="9078" y="11179"/>
                  </a:lnTo>
                  <a:lnTo>
                    <a:pt x="8294" y="10395"/>
                  </a:lnTo>
                  <a:lnTo>
                    <a:pt x="7509" y="9610"/>
                  </a:lnTo>
                  <a:lnTo>
                    <a:pt x="6753" y="8798"/>
                  </a:lnTo>
                  <a:lnTo>
                    <a:pt x="5996" y="7985"/>
                  </a:lnTo>
                  <a:lnTo>
                    <a:pt x="5268" y="7145"/>
                  </a:lnTo>
                  <a:lnTo>
                    <a:pt x="4539" y="6304"/>
                  </a:lnTo>
                  <a:lnTo>
                    <a:pt x="3839" y="5436"/>
                  </a:lnTo>
                  <a:lnTo>
                    <a:pt x="3166" y="4567"/>
                  </a:lnTo>
                  <a:lnTo>
                    <a:pt x="2494" y="3671"/>
                  </a:lnTo>
                  <a:lnTo>
                    <a:pt x="1850" y="2774"/>
                  </a:lnTo>
                  <a:lnTo>
                    <a:pt x="1205" y="1850"/>
                  </a:lnTo>
                  <a:lnTo>
                    <a:pt x="589" y="925"/>
                  </a:lnTo>
                  <a:lnTo>
                    <a:pt x="0" y="1"/>
                  </a:lnTo>
                </a:path>
              </a:pathLst>
            </a:custGeom>
            <a:noFill/>
            <a:ln w="19050" cap="rnd" cmpd="sng">
              <a:solidFill>
                <a:srgbClr val="4F81BD"/>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latin typeface="Calibri"/>
              </a:endParaRPr>
            </a:p>
          </p:txBody>
        </p:sp>
        <p:sp>
          <p:nvSpPr>
            <p:cNvPr id="35" name="Google Shape;544;p19">
              <a:extLst>
                <a:ext uri="{FF2B5EF4-FFF2-40B4-BE49-F238E27FC236}">
                  <a16:creationId xmlns:a16="http://schemas.microsoft.com/office/drawing/2014/main" id="{C9D38ECB-9116-E443-774A-96F558B3A452}"/>
                </a:ext>
              </a:extLst>
            </p:cNvPr>
            <p:cNvSpPr/>
            <p:nvPr/>
          </p:nvSpPr>
          <p:spPr>
            <a:xfrm>
              <a:off x="4180646" y="2531041"/>
              <a:ext cx="786266" cy="84705"/>
            </a:xfrm>
            <a:custGeom>
              <a:avLst/>
              <a:gdLst/>
              <a:ahLst/>
              <a:cxnLst/>
              <a:rect l="l" t="t" r="r" b="b"/>
              <a:pathLst>
                <a:path w="48640" h="5240" fill="none" extrusionOk="0">
                  <a:moveTo>
                    <a:pt x="48639" y="1"/>
                  </a:moveTo>
                  <a:lnTo>
                    <a:pt x="48639" y="1"/>
                  </a:lnTo>
                  <a:lnTo>
                    <a:pt x="47238" y="617"/>
                  </a:lnTo>
                  <a:lnTo>
                    <a:pt x="45809" y="1205"/>
                  </a:lnTo>
                  <a:lnTo>
                    <a:pt x="44353" y="1738"/>
                  </a:lnTo>
                  <a:lnTo>
                    <a:pt x="42896" y="2242"/>
                  </a:lnTo>
                  <a:lnTo>
                    <a:pt x="41411" y="2718"/>
                  </a:lnTo>
                  <a:lnTo>
                    <a:pt x="39926" y="3139"/>
                  </a:lnTo>
                  <a:lnTo>
                    <a:pt x="38385" y="3531"/>
                  </a:lnTo>
                  <a:lnTo>
                    <a:pt x="36872" y="3867"/>
                  </a:lnTo>
                  <a:lnTo>
                    <a:pt x="35331" y="4203"/>
                  </a:lnTo>
                  <a:lnTo>
                    <a:pt x="33762" y="4455"/>
                  </a:lnTo>
                  <a:lnTo>
                    <a:pt x="32193" y="4708"/>
                  </a:lnTo>
                  <a:lnTo>
                    <a:pt x="30624" y="4876"/>
                  </a:lnTo>
                  <a:lnTo>
                    <a:pt x="29027" y="5044"/>
                  </a:lnTo>
                  <a:lnTo>
                    <a:pt x="27402" y="5156"/>
                  </a:lnTo>
                  <a:lnTo>
                    <a:pt x="25777" y="5212"/>
                  </a:lnTo>
                  <a:lnTo>
                    <a:pt x="24152" y="5240"/>
                  </a:lnTo>
                  <a:lnTo>
                    <a:pt x="24152" y="5240"/>
                  </a:lnTo>
                  <a:lnTo>
                    <a:pt x="22555" y="5212"/>
                  </a:lnTo>
                  <a:lnTo>
                    <a:pt x="20958" y="5156"/>
                  </a:lnTo>
                  <a:lnTo>
                    <a:pt x="19361" y="5044"/>
                  </a:lnTo>
                  <a:lnTo>
                    <a:pt x="17792" y="4904"/>
                  </a:lnTo>
                  <a:lnTo>
                    <a:pt x="16223" y="4708"/>
                  </a:lnTo>
                  <a:lnTo>
                    <a:pt x="14682" y="4483"/>
                  </a:lnTo>
                  <a:lnTo>
                    <a:pt x="13141" y="4231"/>
                  </a:lnTo>
                  <a:lnTo>
                    <a:pt x="11628" y="3923"/>
                  </a:lnTo>
                  <a:lnTo>
                    <a:pt x="10115" y="3587"/>
                  </a:lnTo>
                  <a:lnTo>
                    <a:pt x="8630" y="3195"/>
                  </a:lnTo>
                  <a:lnTo>
                    <a:pt x="7145" y="2774"/>
                  </a:lnTo>
                  <a:lnTo>
                    <a:pt x="5688" y="2326"/>
                  </a:lnTo>
                  <a:lnTo>
                    <a:pt x="4232" y="1850"/>
                  </a:lnTo>
                  <a:lnTo>
                    <a:pt x="2803" y="1317"/>
                  </a:lnTo>
                  <a:lnTo>
                    <a:pt x="1402" y="757"/>
                  </a:lnTo>
                  <a:lnTo>
                    <a:pt x="1" y="169"/>
                  </a:lnTo>
                </a:path>
              </a:pathLst>
            </a:custGeom>
            <a:noFill/>
            <a:ln w="19050" cap="rnd" cmpd="sng">
              <a:solidFill>
                <a:srgbClr val="C0504D"/>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latin typeface="Calibri"/>
              </a:endParaRPr>
            </a:p>
          </p:txBody>
        </p:sp>
        <p:sp>
          <p:nvSpPr>
            <p:cNvPr id="36" name="Google Shape;545;p19">
              <a:extLst>
                <a:ext uri="{FF2B5EF4-FFF2-40B4-BE49-F238E27FC236}">
                  <a16:creationId xmlns:a16="http://schemas.microsoft.com/office/drawing/2014/main" id="{BAE5AE8A-8D9E-33F8-05A7-000087AA0AF0}"/>
                </a:ext>
              </a:extLst>
            </p:cNvPr>
            <p:cNvSpPr/>
            <p:nvPr/>
          </p:nvSpPr>
          <p:spPr>
            <a:xfrm>
              <a:off x="4966928" y="2174137"/>
              <a:ext cx="416685" cy="356907"/>
            </a:xfrm>
            <a:custGeom>
              <a:avLst/>
              <a:gdLst/>
              <a:ahLst/>
              <a:cxnLst/>
              <a:rect l="l" t="t" r="r" b="b"/>
              <a:pathLst>
                <a:path w="25777" h="22079" fill="none" extrusionOk="0">
                  <a:moveTo>
                    <a:pt x="25776" y="1"/>
                  </a:moveTo>
                  <a:lnTo>
                    <a:pt x="25776" y="1"/>
                  </a:lnTo>
                  <a:lnTo>
                    <a:pt x="25188" y="898"/>
                  </a:lnTo>
                  <a:lnTo>
                    <a:pt x="24572" y="1766"/>
                  </a:lnTo>
                  <a:lnTo>
                    <a:pt x="23955" y="2663"/>
                  </a:lnTo>
                  <a:lnTo>
                    <a:pt x="23311" y="3503"/>
                  </a:lnTo>
                  <a:lnTo>
                    <a:pt x="22638" y="4372"/>
                  </a:lnTo>
                  <a:lnTo>
                    <a:pt x="21994" y="5212"/>
                  </a:lnTo>
                  <a:lnTo>
                    <a:pt x="21294" y="6025"/>
                  </a:lnTo>
                  <a:lnTo>
                    <a:pt x="20593" y="6837"/>
                  </a:lnTo>
                  <a:lnTo>
                    <a:pt x="19893" y="7650"/>
                  </a:lnTo>
                  <a:lnTo>
                    <a:pt x="19164" y="8434"/>
                  </a:lnTo>
                  <a:lnTo>
                    <a:pt x="18408" y="9219"/>
                  </a:lnTo>
                  <a:lnTo>
                    <a:pt x="17651" y="9975"/>
                  </a:lnTo>
                  <a:lnTo>
                    <a:pt x="16895" y="10704"/>
                  </a:lnTo>
                  <a:lnTo>
                    <a:pt x="16110" y="11460"/>
                  </a:lnTo>
                  <a:lnTo>
                    <a:pt x="15326" y="12161"/>
                  </a:lnTo>
                  <a:lnTo>
                    <a:pt x="14513" y="12889"/>
                  </a:lnTo>
                  <a:lnTo>
                    <a:pt x="13701" y="13561"/>
                  </a:lnTo>
                  <a:lnTo>
                    <a:pt x="12860" y="14234"/>
                  </a:lnTo>
                  <a:lnTo>
                    <a:pt x="12020" y="14906"/>
                  </a:lnTo>
                  <a:lnTo>
                    <a:pt x="11151" y="15551"/>
                  </a:lnTo>
                  <a:lnTo>
                    <a:pt x="10283" y="16195"/>
                  </a:lnTo>
                  <a:lnTo>
                    <a:pt x="9414" y="16811"/>
                  </a:lnTo>
                  <a:lnTo>
                    <a:pt x="8518" y="17400"/>
                  </a:lnTo>
                  <a:lnTo>
                    <a:pt x="7621" y="17988"/>
                  </a:lnTo>
                  <a:lnTo>
                    <a:pt x="6696" y="18548"/>
                  </a:lnTo>
                  <a:lnTo>
                    <a:pt x="5772" y="19109"/>
                  </a:lnTo>
                  <a:lnTo>
                    <a:pt x="4847" y="19641"/>
                  </a:lnTo>
                  <a:lnTo>
                    <a:pt x="3895" y="20173"/>
                  </a:lnTo>
                  <a:lnTo>
                    <a:pt x="2942" y="20678"/>
                  </a:lnTo>
                  <a:lnTo>
                    <a:pt x="1961" y="21154"/>
                  </a:lnTo>
                  <a:lnTo>
                    <a:pt x="981" y="21630"/>
                  </a:lnTo>
                  <a:lnTo>
                    <a:pt x="0" y="22079"/>
                  </a:lnTo>
                </a:path>
              </a:pathLst>
            </a:custGeom>
            <a:noFill/>
            <a:ln w="19050" cap="rnd" cmpd="sng">
              <a:solidFill>
                <a:srgbClr val="9BBB59"/>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latin typeface="Calibri"/>
              </a:endParaRPr>
            </a:p>
          </p:txBody>
        </p:sp>
        <p:sp>
          <p:nvSpPr>
            <p:cNvPr id="37" name="Google Shape;546;p19">
              <a:extLst>
                <a:ext uri="{FF2B5EF4-FFF2-40B4-BE49-F238E27FC236}">
                  <a16:creationId xmlns:a16="http://schemas.microsoft.com/office/drawing/2014/main" id="{A3EF2313-2009-3FEB-ACE3-4F835DE0E7A7}"/>
                </a:ext>
              </a:extLst>
            </p:cNvPr>
            <p:cNvSpPr/>
            <p:nvPr/>
          </p:nvSpPr>
          <p:spPr>
            <a:xfrm>
              <a:off x="5383614" y="1647397"/>
              <a:ext cx="155362" cy="526737"/>
            </a:xfrm>
            <a:custGeom>
              <a:avLst/>
              <a:gdLst/>
              <a:ahLst/>
              <a:cxnLst/>
              <a:rect l="l" t="t" r="r" b="b"/>
              <a:pathLst>
                <a:path w="9611" h="32585" fill="none" extrusionOk="0">
                  <a:moveTo>
                    <a:pt x="9610" y="1"/>
                  </a:moveTo>
                  <a:lnTo>
                    <a:pt x="9610" y="1"/>
                  </a:lnTo>
                  <a:lnTo>
                    <a:pt x="9610" y="1121"/>
                  </a:lnTo>
                  <a:lnTo>
                    <a:pt x="9582" y="2242"/>
                  </a:lnTo>
                  <a:lnTo>
                    <a:pt x="9526" y="3363"/>
                  </a:lnTo>
                  <a:lnTo>
                    <a:pt x="9470" y="4483"/>
                  </a:lnTo>
                  <a:lnTo>
                    <a:pt x="9358" y="5576"/>
                  </a:lnTo>
                  <a:lnTo>
                    <a:pt x="9246" y="6669"/>
                  </a:lnTo>
                  <a:lnTo>
                    <a:pt x="9134" y="7762"/>
                  </a:lnTo>
                  <a:lnTo>
                    <a:pt x="8966" y="8854"/>
                  </a:lnTo>
                  <a:lnTo>
                    <a:pt x="8798" y="9919"/>
                  </a:lnTo>
                  <a:lnTo>
                    <a:pt x="8630" y="11012"/>
                  </a:lnTo>
                  <a:lnTo>
                    <a:pt x="8406" y="12076"/>
                  </a:lnTo>
                  <a:lnTo>
                    <a:pt x="8181" y="13113"/>
                  </a:lnTo>
                  <a:lnTo>
                    <a:pt x="7929" y="14178"/>
                  </a:lnTo>
                  <a:lnTo>
                    <a:pt x="7677" y="15214"/>
                  </a:lnTo>
                  <a:lnTo>
                    <a:pt x="7397" y="16251"/>
                  </a:lnTo>
                  <a:lnTo>
                    <a:pt x="7089" y="17287"/>
                  </a:lnTo>
                  <a:lnTo>
                    <a:pt x="6781" y="18296"/>
                  </a:lnTo>
                  <a:lnTo>
                    <a:pt x="6444" y="19333"/>
                  </a:lnTo>
                  <a:lnTo>
                    <a:pt x="6080" y="20313"/>
                  </a:lnTo>
                  <a:lnTo>
                    <a:pt x="5716" y="21322"/>
                  </a:lnTo>
                  <a:lnTo>
                    <a:pt x="5324" y="22303"/>
                  </a:lnTo>
                  <a:lnTo>
                    <a:pt x="4931" y="23283"/>
                  </a:lnTo>
                  <a:lnTo>
                    <a:pt x="4511" y="24264"/>
                  </a:lnTo>
                  <a:lnTo>
                    <a:pt x="4063" y="25216"/>
                  </a:lnTo>
                  <a:lnTo>
                    <a:pt x="3615" y="26169"/>
                  </a:lnTo>
                  <a:lnTo>
                    <a:pt x="3138" y="27122"/>
                  </a:lnTo>
                  <a:lnTo>
                    <a:pt x="2662" y="28046"/>
                  </a:lnTo>
                  <a:lnTo>
                    <a:pt x="2158" y="28971"/>
                  </a:lnTo>
                  <a:lnTo>
                    <a:pt x="1653" y="29895"/>
                  </a:lnTo>
                  <a:lnTo>
                    <a:pt x="1121" y="30792"/>
                  </a:lnTo>
                  <a:lnTo>
                    <a:pt x="561" y="31688"/>
                  </a:lnTo>
                  <a:lnTo>
                    <a:pt x="0" y="32585"/>
                  </a:lnTo>
                </a:path>
              </a:pathLst>
            </a:custGeom>
            <a:noFill/>
            <a:ln w="19050" cap="rnd" cmpd="sng">
              <a:solidFill>
                <a:srgbClr val="1F497D"/>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latin typeface="Calibri"/>
              </a:endParaRPr>
            </a:p>
          </p:txBody>
        </p:sp>
        <p:sp>
          <p:nvSpPr>
            <p:cNvPr id="38" name="Google Shape;547;p19">
              <a:extLst>
                <a:ext uri="{FF2B5EF4-FFF2-40B4-BE49-F238E27FC236}">
                  <a16:creationId xmlns:a16="http://schemas.microsoft.com/office/drawing/2014/main" id="{77E9450C-BD52-C6C9-E791-0B889FEED7D5}"/>
                </a:ext>
              </a:extLst>
            </p:cNvPr>
            <p:cNvSpPr/>
            <p:nvPr/>
          </p:nvSpPr>
          <p:spPr>
            <a:xfrm>
              <a:off x="3613041" y="1885402"/>
              <a:ext cx="50742" cy="50742"/>
            </a:xfrm>
            <a:custGeom>
              <a:avLst/>
              <a:gdLst/>
              <a:ahLst/>
              <a:cxnLst/>
              <a:rect l="l" t="t" r="r" b="b"/>
              <a:pathLst>
                <a:path w="3139" h="3139" extrusionOk="0">
                  <a:moveTo>
                    <a:pt x="1570" y="1"/>
                  </a:moveTo>
                  <a:lnTo>
                    <a:pt x="1261" y="29"/>
                  </a:lnTo>
                  <a:lnTo>
                    <a:pt x="953" y="113"/>
                  </a:lnTo>
                  <a:lnTo>
                    <a:pt x="701" y="253"/>
                  </a:lnTo>
                  <a:lnTo>
                    <a:pt x="449" y="449"/>
                  </a:lnTo>
                  <a:lnTo>
                    <a:pt x="253" y="701"/>
                  </a:lnTo>
                  <a:lnTo>
                    <a:pt x="113" y="953"/>
                  </a:lnTo>
                  <a:lnTo>
                    <a:pt x="29" y="1262"/>
                  </a:lnTo>
                  <a:lnTo>
                    <a:pt x="1" y="1570"/>
                  </a:lnTo>
                  <a:lnTo>
                    <a:pt x="29" y="1878"/>
                  </a:lnTo>
                  <a:lnTo>
                    <a:pt x="113" y="2186"/>
                  </a:lnTo>
                  <a:lnTo>
                    <a:pt x="253" y="2438"/>
                  </a:lnTo>
                  <a:lnTo>
                    <a:pt x="449" y="2662"/>
                  </a:lnTo>
                  <a:lnTo>
                    <a:pt x="701" y="2859"/>
                  </a:lnTo>
                  <a:lnTo>
                    <a:pt x="953" y="2999"/>
                  </a:lnTo>
                  <a:lnTo>
                    <a:pt x="1261" y="3111"/>
                  </a:lnTo>
                  <a:lnTo>
                    <a:pt x="1570" y="3139"/>
                  </a:lnTo>
                  <a:lnTo>
                    <a:pt x="1878" y="3111"/>
                  </a:lnTo>
                  <a:lnTo>
                    <a:pt x="2186" y="2999"/>
                  </a:lnTo>
                  <a:lnTo>
                    <a:pt x="2438" y="2859"/>
                  </a:lnTo>
                  <a:lnTo>
                    <a:pt x="2662" y="2662"/>
                  </a:lnTo>
                  <a:lnTo>
                    <a:pt x="2858" y="2438"/>
                  </a:lnTo>
                  <a:lnTo>
                    <a:pt x="2999" y="2186"/>
                  </a:lnTo>
                  <a:lnTo>
                    <a:pt x="3111" y="1878"/>
                  </a:lnTo>
                  <a:lnTo>
                    <a:pt x="3139" y="1570"/>
                  </a:lnTo>
                  <a:lnTo>
                    <a:pt x="3111" y="1262"/>
                  </a:lnTo>
                  <a:lnTo>
                    <a:pt x="2999" y="953"/>
                  </a:lnTo>
                  <a:lnTo>
                    <a:pt x="2858" y="701"/>
                  </a:lnTo>
                  <a:lnTo>
                    <a:pt x="2662" y="449"/>
                  </a:lnTo>
                  <a:lnTo>
                    <a:pt x="2438" y="253"/>
                  </a:lnTo>
                  <a:lnTo>
                    <a:pt x="2186" y="113"/>
                  </a:lnTo>
                  <a:lnTo>
                    <a:pt x="1878" y="29"/>
                  </a:lnTo>
                  <a:lnTo>
                    <a:pt x="1570" y="1"/>
                  </a:lnTo>
                  <a:close/>
                </a:path>
              </a:pathLst>
            </a:custGeom>
            <a:solidFill>
              <a:srgbClr val="EEECE1"/>
            </a:solidFill>
            <a:ln w="38100" cap="flat" cmpd="sng">
              <a:solidFill>
                <a:srgbClr val="EEECE1"/>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latin typeface="Calibri"/>
              </a:endParaRPr>
            </a:p>
          </p:txBody>
        </p:sp>
        <p:sp>
          <p:nvSpPr>
            <p:cNvPr id="39" name="Google Shape;548;p19">
              <a:extLst>
                <a:ext uri="{FF2B5EF4-FFF2-40B4-BE49-F238E27FC236}">
                  <a16:creationId xmlns:a16="http://schemas.microsoft.com/office/drawing/2014/main" id="{9DD3A4E1-82AC-5155-EFFF-0F9CD5DE8965}"/>
                </a:ext>
              </a:extLst>
            </p:cNvPr>
            <p:cNvSpPr/>
            <p:nvPr/>
          </p:nvSpPr>
          <p:spPr>
            <a:xfrm>
              <a:off x="5469667" y="1867990"/>
              <a:ext cx="69316" cy="68863"/>
            </a:xfrm>
            <a:custGeom>
              <a:avLst/>
              <a:gdLst/>
              <a:ahLst/>
              <a:cxnLst/>
              <a:rect l="l" t="t" r="r" b="b"/>
              <a:pathLst>
                <a:path w="4288" h="4260" extrusionOk="0">
                  <a:moveTo>
                    <a:pt x="1934" y="1"/>
                  </a:moveTo>
                  <a:lnTo>
                    <a:pt x="1710" y="57"/>
                  </a:lnTo>
                  <a:lnTo>
                    <a:pt x="1514" y="85"/>
                  </a:lnTo>
                  <a:lnTo>
                    <a:pt x="1318" y="169"/>
                  </a:lnTo>
                  <a:lnTo>
                    <a:pt x="1122" y="253"/>
                  </a:lnTo>
                  <a:lnTo>
                    <a:pt x="954" y="365"/>
                  </a:lnTo>
                  <a:lnTo>
                    <a:pt x="785" y="477"/>
                  </a:lnTo>
                  <a:lnTo>
                    <a:pt x="645" y="617"/>
                  </a:lnTo>
                  <a:lnTo>
                    <a:pt x="505" y="785"/>
                  </a:lnTo>
                  <a:lnTo>
                    <a:pt x="365" y="953"/>
                  </a:lnTo>
                  <a:lnTo>
                    <a:pt x="253" y="1121"/>
                  </a:lnTo>
                  <a:lnTo>
                    <a:pt x="169" y="1317"/>
                  </a:lnTo>
                  <a:lnTo>
                    <a:pt x="113" y="1514"/>
                  </a:lnTo>
                  <a:lnTo>
                    <a:pt x="57" y="1710"/>
                  </a:lnTo>
                  <a:lnTo>
                    <a:pt x="29" y="1906"/>
                  </a:lnTo>
                  <a:lnTo>
                    <a:pt x="1" y="2130"/>
                  </a:lnTo>
                  <a:lnTo>
                    <a:pt x="29" y="2354"/>
                  </a:lnTo>
                  <a:lnTo>
                    <a:pt x="57" y="2578"/>
                  </a:lnTo>
                  <a:lnTo>
                    <a:pt x="113" y="2774"/>
                  </a:lnTo>
                  <a:lnTo>
                    <a:pt x="169" y="2970"/>
                  </a:lnTo>
                  <a:lnTo>
                    <a:pt x="253" y="3139"/>
                  </a:lnTo>
                  <a:lnTo>
                    <a:pt x="365" y="3335"/>
                  </a:lnTo>
                  <a:lnTo>
                    <a:pt x="505" y="3503"/>
                  </a:lnTo>
                  <a:lnTo>
                    <a:pt x="645" y="3643"/>
                  </a:lnTo>
                  <a:lnTo>
                    <a:pt x="785" y="3783"/>
                  </a:lnTo>
                  <a:lnTo>
                    <a:pt x="954" y="3895"/>
                  </a:lnTo>
                  <a:lnTo>
                    <a:pt x="1122" y="4007"/>
                  </a:lnTo>
                  <a:lnTo>
                    <a:pt x="1318" y="4091"/>
                  </a:lnTo>
                  <a:lnTo>
                    <a:pt x="1514" y="4175"/>
                  </a:lnTo>
                  <a:lnTo>
                    <a:pt x="1710" y="4231"/>
                  </a:lnTo>
                  <a:lnTo>
                    <a:pt x="1934" y="4259"/>
                  </a:lnTo>
                  <a:lnTo>
                    <a:pt x="2354" y="4259"/>
                  </a:lnTo>
                  <a:lnTo>
                    <a:pt x="2579" y="4231"/>
                  </a:lnTo>
                  <a:lnTo>
                    <a:pt x="2775" y="4175"/>
                  </a:lnTo>
                  <a:lnTo>
                    <a:pt x="2971" y="4091"/>
                  </a:lnTo>
                  <a:lnTo>
                    <a:pt x="3167" y="4007"/>
                  </a:lnTo>
                  <a:lnTo>
                    <a:pt x="3335" y="3895"/>
                  </a:lnTo>
                  <a:lnTo>
                    <a:pt x="3503" y="3783"/>
                  </a:lnTo>
                  <a:lnTo>
                    <a:pt x="3643" y="3643"/>
                  </a:lnTo>
                  <a:lnTo>
                    <a:pt x="3783" y="3503"/>
                  </a:lnTo>
                  <a:lnTo>
                    <a:pt x="3923" y="3335"/>
                  </a:lnTo>
                  <a:lnTo>
                    <a:pt x="4007" y="3139"/>
                  </a:lnTo>
                  <a:lnTo>
                    <a:pt x="4120" y="2970"/>
                  </a:lnTo>
                  <a:lnTo>
                    <a:pt x="4176" y="2774"/>
                  </a:lnTo>
                  <a:lnTo>
                    <a:pt x="4232" y="2578"/>
                  </a:lnTo>
                  <a:lnTo>
                    <a:pt x="4260" y="2354"/>
                  </a:lnTo>
                  <a:lnTo>
                    <a:pt x="4288" y="2130"/>
                  </a:lnTo>
                  <a:lnTo>
                    <a:pt x="4260" y="1906"/>
                  </a:lnTo>
                  <a:lnTo>
                    <a:pt x="4232" y="1710"/>
                  </a:lnTo>
                  <a:lnTo>
                    <a:pt x="4176" y="1514"/>
                  </a:lnTo>
                  <a:lnTo>
                    <a:pt x="4120" y="1317"/>
                  </a:lnTo>
                  <a:lnTo>
                    <a:pt x="4007" y="1121"/>
                  </a:lnTo>
                  <a:lnTo>
                    <a:pt x="3923" y="953"/>
                  </a:lnTo>
                  <a:lnTo>
                    <a:pt x="3783" y="785"/>
                  </a:lnTo>
                  <a:lnTo>
                    <a:pt x="3643" y="617"/>
                  </a:lnTo>
                  <a:lnTo>
                    <a:pt x="3503" y="477"/>
                  </a:lnTo>
                  <a:lnTo>
                    <a:pt x="3335" y="365"/>
                  </a:lnTo>
                  <a:lnTo>
                    <a:pt x="3167" y="253"/>
                  </a:lnTo>
                  <a:lnTo>
                    <a:pt x="2971" y="169"/>
                  </a:lnTo>
                  <a:lnTo>
                    <a:pt x="2775" y="85"/>
                  </a:lnTo>
                  <a:lnTo>
                    <a:pt x="2579" y="57"/>
                  </a:lnTo>
                  <a:lnTo>
                    <a:pt x="2354" y="1"/>
                  </a:lnTo>
                  <a:close/>
                </a:path>
              </a:pathLst>
            </a:custGeom>
            <a:solidFill>
              <a:srgbClr val="1F497D"/>
            </a:solidFill>
            <a:ln w="38100" cap="rnd" cmpd="sng">
              <a:solidFill>
                <a:srgbClr val="1F497D"/>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latin typeface="Calibri"/>
              </a:endParaRPr>
            </a:p>
          </p:txBody>
        </p:sp>
        <p:sp>
          <p:nvSpPr>
            <p:cNvPr id="40" name="Google Shape;549;p19">
              <a:extLst>
                <a:ext uri="{FF2B5EF4-FFF2-40B4-BE49-F238E27FC236}">
                  <a16:creationId xmlns:a16="http://schemas.microsoft.com/office/drawing/2014/main" id="{49CF26C4-FA32-B058-FDFA-980B856E2CD0}"/>
                </a:ext>
              </a:extLst>
            </p:cNvPr>
            <p:cNvSpPr/>
            <p:nvPr/>
          </p:nvSpPr>
          <p:spPr>
            <a:xfrm>
              <a:off x="3929573" y="2366112"/>
              <a:ext cx="57984" cy="57984"/>
            </a:xfrm>
            <a:custGeom>
              <a:avLst/>
              <a:gdLst/>
              <a:ahLst/>
              <a:cxnLst/>
              <a:rect l="l" t="t" r="r" b="b"/>
              <a:pathLst>
                <a:path w="3587" h="3587" extrusionOk="0">
                  <a:moveTo>
                    <a:pt x="1598" y="0"/>
                  </a:moveTo>
                  <a:lnTo>
                    <a:pt x="1430" y="28"/>
                  </a:lnTo>
                  <a:lnTo>
                    <a:pt x="1261" y="84"/>
                  </a:lnTo>
                  <a:lnTo>
                    <a:pt x="1093" y="140"/>
                  </a:lnTo>
                  <a:lnTo>
                    <a:pt x="925" y="224"/>
                  </a:lnTo>
                  <a:lnTo>
                    <a:pt x="785" y="308"/>
                  </a:lnTo>
                  <a:lnTo>
                    <a:pt x="505" y="532"/>
                  </a:lnTo>
                  <a:lnTo>
                    <a:pt x="309" y="785"/>
                  </a:lnTo>
                  <a:lnTo>
                    <a:pt x="197" y="925"/>
                  </a:lnTo>
                  <a:lnTo>
                    <a:pt x="141" y="1093"/>
                  </a:lnTo>
                  <a:lnTo>
                    <a:pt x="57" y="1261"/>
                  </a:lnTo>
                  <a:lnTo>
                    <a:pt x="29" y="1429"/>
                  </a:lnTo>
                  <a:lnTo>
                    <a:pt x="1" y="1597"/>
                  </a:lnTo>
                  <a:lnTo>
                    <a:pt x="1" y="1793"/>
                  </a:lnTo>
                  <a:lnTo>
                    <a:pt x="1" y="1989"/>
                  </a:lnTo>
                  <a:lnTo>
                    <a:pt x="29" y="2157"/>
                  </a:lnTo>
                  <a:lnTo>
                    <a:pt x="57" y="2325"/>
                  </a:lnTo>
                  <a:lnTo>
                    <a:pt x="141" y="2494"/>
                  </a:lnTo>
                  <a:lnTo>
                    <a:pt x="197" y="2634"/>
                  </a:lnTo>
                  <a:lnTo>
                    <a:pt x="309" y="2802"/>
                  </a:lnTo>
                  <a:lnTo>
                    <a:pt x="505" y="3054"/>
                  </a:lnTo>
                  <a:lnTo>
                    <a:pt x="785" y="3278"/>
                  </a:lnTo>
                  <a:lnTo>
                    <a:pt x="925" y="3362"/>
                  </a:lnTo>
                  <a:lnTo>
                    <a:pt x="1093" y="3446"/>
                  </a:lnTo>
                  <a:lnTo>
                    <a:pt x="1261" y="3502"/>
                  </a:lnTo>
                  <a:lnTo>
                    <a:pt x="1430" y="3558"/>
                  </a:lnTo>
                  <a:lnTo>
                    <a:pt x="1598" y="3586"/>
                  </a:lnTo>
                  <a:lnTo>
                    <a:pt x="1962" y="3586"/>
                  </a:lnTo>
                  <a:lnTo>
                    <a:pt x="2130" y="3558"/>
                  </a:lnTo>
                  <a:lnTo>
                    <a:pt x="2326" y="3502"/>
                  </a:lnTo>
                  <a:lnTo>
                    <a:pt x="2494" y="3446"/>
                  </a:lnTo>
                  <a:lnTo>
                    <a:pt x="2634" y="3362"/>
                  </a:lnTo>
                  <a:lnTo>
                    <a:pt x="2774" y="3278"/>
                  </a:lnTo>
                  <a:lnTo>
                    <a:pt x="3055" y="3054"/>
                  </a:lnTo>
                  <a:lnTo>
                    <a:pt x="3279" y="2802"/>
                  </a:lnTo>
                  <a:lnTo>
                    <a:pt x="3363" y="2634"/>
                  </a:lnTo>
                  <a:lnTo>
                    <a:pt x="3447" y="2494"/>
                  </a:lnTo>
                  <a:lnTo>
                    <a:pt x="3503" y="2325"/>
                  </a:lnTo>
                  <a:lnTo>
                    <a:pt x="3531" y="2157"/>
                  </a:lnTo>
                  <a:lnTo>
                    <a:pt x="3559" y="1989"/>
                  </a:lnTo>
                  <a:lnTo>
                    <a:pt x="3587" y="1793"/>
                  </a:lnTo>
                  <a:lnTo>
                    <a:pt x="3559" y="1597"/>
                  </a:lnTo>
                  <a:lnTo>
                    <a:pt x="3531" y="1429"/>
                  </a:lnTo>
                  <a:lnTo>
                    <a:pt x="3503" y="1261"/>
                  </a:lnTo>
                  <a:lnTo>
                    <a:pt x="3447" y="1093"/>
                  </a:lnTo>
                  <a:lnTo>
                    <a:pt x="3363" y="925"/>
                  </a:lnTo>
                  <a:lnTo>
                    <a:pt x="3279" y="785"/>
                  </a:lnTo>
                  <a:lnTo>
                    <a:pt x="3055" y="532"/>
                  </a:lnTo>
                  <a:lnTo>
                    <a:pt x="2774" y="308"/>
                  </a:lnTo>
                  <a:lnTo>
                    <a:pt x="2634" y="224"/>
                  </a:lnTo>
                  <a:lnTo>
                    <a:pt x="2494" y="140"/>
                  </a:lnTo>
                  <a:lnTo>
                    <a:pt x="2326" y="84"/>
                  </a:lnTo>
                  <a:lnTo>
                    <a:pt x="2130" y="28"/>
                  </a:lnTo>
                  <a:lnTo>
                    <a:pt x="1962" y="0"/>
                  </a:lnTo>
                  <a:close/>
                </a:path>
              </a:pathLst>
            </a:custGeom>
            <a:solidFill>
              <a:srgbClr val="4F81BD"/>
            </a:solidFill>
            <a:ln w="38100" cap="rnd" cmpd="sng">
              <a:solidFill>
                <a:srgbClr val="4F81BD"/>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latin typeface="Calibri"/>
              </a:endParaRPr>
            </a:p>
          </p:txBody>
        </p:sp>
        <p:sp>
          <p:nvSpPr>
            <p:cNvPr id="41" name="Google Shape;550;p19">
              <a:extLst>
                <a:ext uri="{FF2B5EF4-FFF2-40B4-BE49-F238E27FC236}">
                  <a16:creationId xmlns:a16="http://schemas.microsoft.com/office/drawing/2014/main" id="{31E06153-591F-672F-9E5E-DC5381AAF96A}"/>
                </a:ext>
              </a:extLst>
            </p:cNvPr>
            <p:cNvSpPr/>
            <p:nvPr/>
          </p:nvSpPr>
          <p:spPr>
            <a:xfrm>
              <a:off x="5175726" y="2322560"/>
              <a:ext cx="86968" cy="86968"/>
            </a:xfrm>
            <a:custGeom>
              <a:avLst/>
              <a:gdLst/>
              <a:ahLst/>
              <a:cxnLst/>
              <a:rect l="l" t="t" r="r" b="b"/>
              <a:pathLst>
                <a:path w="5380" h="5380" extrusionOk="0">
                  <a:moveTo>
                    <a:pt x="2690" y="0"/>
                  </a:moveTo>
                  <a:lnTo>
                    <a:pt x="2410" y="28"/>
                  </a:lnTo>
                  <a:lnTo>
                    <a:pt x="2130" y="56"/>
                  </a:lnTo>
                  <a:lnTo>
                    <a:pt x="1878" y="140"/>
                  </a:lnTo>
                  <a:lnTo>
                    <a:pt x="1626" y="224"/>
                  </a:lnTo>
                  <a:lnTo>
                    <a:pt x="1402" y="336"/>
                  </a:lnTo>
                  <a:lnTo>
                    <a:pt x="1177" y="476"/>
                  </a:lnTo>
                  <a:lnTo>
                    <a:pt x="981" y="616"/>
                  </a:lnTo>
                  <a:lnTo>
                    <a:pt x="785" y="813"/>
                  </a:lnTo>
                  <a:lnTo>
                    <a:pt x="617" y="981"/>
                  </a:lnTo>
                  <a:lnTo>
                    <a:pt x="449" y="1205"/>
                  </a:lnTo>
                  <a:lnTo>
                    <a:pt x="309" y="1429"/>
                  </a:lnTo>
                  <a:lnTo>
                    <a:pt x="197" y="1653"/>
                  </a:lnTo>
                  <a:lnTo>
                    <a:pt x="113" y="1905"/>
                  </a:lnTo>
                  <a:lnTo>
                    <a:pt x="57" y="2157"/>
                  </a:lnTo>
                  <a:lnTo>
                    <a:pt x="1" y="2438"/>
                  </a:lnTo>
                  <a:lnTo>
                    <a:pt x="1" y="2690"/>
                  </a:lnTo>
                  <a:lnTo>
                    <a:pt x="1" y="2970"/>
                  </a:lnTo>
                  <a:lnTo>
                    <a:pt x="57" y="3250"/>
                  </a:lnTo>
                  <a:lnTo>
                    <a:pt x="113" y="3502"/>
                  </a:lnTo>
                  <a:lnTo>
                    <a:pt x="197" y="3754"/>
                  </a:lnTo>
                  <a:lnTo>
                    <a:pt x="309" y="3978"/>
                  </a:lnTo>
                  <a:lnTo>
                    <a:pt x="449" y="4203"/>
                  </a:lnTo>
                  <a:lnTo>
                    <a:pt x="617" y="4399"/>
                  </a:lnTo>
                  <a:lnTo>
                    <a:pt x="785" y="4595"/>
                  </a:lnTo>
                  <a:lnTo>
                    <a:pt x="981" y="4763"/>
                  </a:lnTo>
                  <a:lnTo>
                    <a:pt x="1177" y="4931"/>
                  </a:lnTo>
                  <a:lnTo>
                    <a:pt x="1402" y="5071"/>
                  </a:lnTo>
                  <a:lnTo>
                    <a:pt x="1626" y="5183"/>
                  </a:lnTo>
                  <a:lnTo>
                    <a:pt x="1878" y="5267"/>
                  </a:lnTo>
                  <a:lnTo>
                    <a:pt x="2130" y="5323"/>
                  </a:lnTo>
                  <a:lnTo>
                    <a:pt x="2410" y="5379"/>
                  </a:lnTo>
                  <a:lnTo>
                    <a:pt x="2942" y="5379"/>
                  </a:lnTo>
                  <a:lnTo>
                    <a:pt x="3223" y="5323"/>
                  </a:lnTo>
                  <a:lnTo>
                    <a:pt x="3475" y="5267"/>
                  </a:lnTo>
                  <a:lnTo>
                    <a:pt x="3727" y="5183"/>
                  </a:lnTo>
                  <a:lnTo>
                    <a:pt x="3951" y="5071"/>
                  </a:lnTo>
                  <a:lnTo>
                    <a:pt x="4175" y="4931"/>
                  </a:lnTo>
                  <a:lnTo>
                    <a:pt x="4399" y="4763"/>
                  </a:lnTo>
                  <a:lnTo>
                    <a:pt x="4567" y="4595"/>
                  </a:lnTo>
                  <a:lnTo>
                    <a:pt x="4764" y="4399"/>
                  </a:lnTo>
                  <a:lnTo>
                    <a:pt x="4904" y="4203"/>
                  </a:lnTo>
                  <a:lnTo>
                    <a:pt x="5044" y="3978"/>
                  </a:lnTo>
                  <a:lnTo>
                    <a:pt x="5156" y="3754"/>
                  </a:lnTo>
                  <a:lnTo>
                    <a:pt x="5240" y="3502"/>
                  </a:lnTo>
                  <a:lnTo>
                    <a:pt x="5324" y="3250"/>
                  </a:lnTo>
                  <a:lnTo>
                    <a:pt x="5352" y="2970"/>
                  </a:lnTo>
                  <a:lnTo>
                    <a:pt x="5380" y="2690"/>
                  </a:lnTo>
                  <a:lnTo>
                    <a:pt x="5352" y="2438"/>
                  </a:lnTo>
                  <a:lnTo>
                    <a:pt x="5324" y="2157"/>
                  </a:lnTo>
                  <a:lnTo>
                    <a:pt x="5240" y="1905"/>
                  </a:lnTo>
                  <a:lnTo>
                    <a:pt x="5156" y="1653"/>
                  </a:lnTo>
                  <a:lnTo>
                    <a:pt x="5044" y="1429"/>
                  </a:lnTo>
                  <a:lnTo>
                    <a:pt x="4904" y="1205"/>
                  </a:lnTo>
                  <a:lnTo>
                    <a:pt x="4764" y="981"/>
                  </a:lnTo>
                  <a:lnTo>
                    <a:pt x="4567" y="813"/>
                  </a:lnTo>
                  <a:lnTo>
                    <a:pt x="4399" y="616"/>
                  </a:lnTo>
                  <a:lnTo>
                    <a:pt x="4175" y="476"/>
                  </a:lnTo>
                  <a:lnTo>
                    <a:pt x="3951" y="336"/>
                  </a:lnTo>
                  <a:lnTo>
                    <a:pt x="3727" y="224"/>
                  </a:lnTo>
                  <a:lnTo>
                    <a:pt x="3475" y="140"/>
                  </a:lnTo>
                  <a:lnTo>
                    <a:pt x="3223" y="56"/>
                  </a:lnTo>
                  <a:lnTo>
                    <a:pt x="2942" y="28"/>
                  </a:lnTo>
                  <a:lnTo>
                    <a:pt x="2690" y="0"/>
                  </a:lnTo>
                  <a:close/>
                </a:path>
              </a:pathLst>
            </a:custGeom>
            <a:solidFill>
              <a:srgbClr val="9BBB59"/>
            </a:solidFill>
            <a:ln w="38100" cap="rnd" cmpd="sng">
              <a:solidFill>
                <a:srgbClr val="9BBB59"/>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latin typeface="Calibri"/>
              </a:endParaRPr>
            </a:p>
          </p:txBody>
        </p:sp>
        <p:sp>
          <p:nvSpPr>
            <p:cNvPr id="42" name="Google Shape;551;p19">
              <a:extLst>
                <a:ext uri="{FF2B5EF4-FFF2-40B4-BE49-F238E27FC236}">
                  <a16:creationId xmlns:a16="http://schemas.microsoft.com/office/drawing/2014/main" id="{AE94C8F2-4797-43CB-CBC3-AA51D86A99B8}"/>
                </a:ext>
              </a:extLst>
            </p:cNvPr>
            <p:cNvSpPr/>
            <p:nvPr/>
          </p:nvSpPr>
          <p:spPr>
            <a:xfrm>
              <a:off x="4535661" y="2583820"/>
              <a:ext cx="70673" cy="70673"/>
            </a:xfrm>
            <a:custGeom>
              <a:avLst/>
              <a:gdLst/>
              <a:ahLst/>
              <a:cxnLst/>
              <a:rect l="l" t="t" r="r" b="b"/>
              <a:pathLst>
                <a:path w="4372" h="4372" extrusionOk="0">
                  <a:moveTo>
                    <a:pt x="2186" y="0"/>
                  </a:moveTo>
                  <a:lnTo>
                    <a:pt x="1962" y="28"/>
                  </a:lnTo>
                  <a:lnTo>
                    <a:pt x="1738" y="56"/>
                  </a:lnTo>
                  <a:lnTo>
                    <a:pt x="1542" y="112"/>
                  </a:lnTo>
                  <a:lnTo>
                    <a:pt x="1345" y="196"/>
                  </a:lnTo>
                  <a:lnTo>
                    <a:pt x="1149" y="280"/>
                  </a:lnTo>
                  <a:lnTo>
                    <a:pt x="953" y="393"/>
                  </a:lnTo>
                  <a:lnTo>
                    <a:pt x="785" y="505"/>
                  </a:lnTo>
                  <a:lnTo>
                    <a:pt x="645" y="645"/>
                  </a:lnTo>
                  <a:lnTo>
                    <a:pt x="505" y="813"/>
                  </a:lnTo>
                  <a:lnTo>
                    <a:pt x="365" y="981"/>
                  </a:lnTo>
                  <a:lnTo>
                    <a:pt x="281" y="1149"/>
                  </a:lnTo>
                  <a:lnTo>
                    <a:pt x="169" y="1345"/>
                  </a:lnTo>
                  <a:lnTo>
                    <a:pt x="113" y="1541"/>
                  </a:lnTo>
                  <a:lnTo>
                    <a:pt x="57" y="1765"/>
                  </a:lnTo>
                  <a:lnTo>
                    <a:pt x="29" y="1962"/>
                  </a:lnTo>
                  <a:lnTo>
                    <a:pt x="1" y="2186"/>
                  </a:lnTo>
                  <a:lnTo>
                    <a:pt x="29" y="2410"/>
                  </a:lnTo>
                  <a:lnTo>
                    <a:pt x="57" y="2634"/>
                  </a:lnTo>
                  <a:lnTo>
                    <a:pt x="113" y="2858"/>
                  </a:lnTo>
                  <a:lnTo>
                    <a:pt x="169" y="3054"/>
                  </a:lnTo>
                  <a:lnTo>
                    <a:pt x="281" y="3250"/>
                  </a:lnTo>
                  <a:lnTo>
                    <a:pt x="365" y="3418"/>
                  </a:lnTo>
                  <a:lnTo>
                    <a:pt x="505" y="3587"/>
                  </a:lnTo>
                  <a:lnTo>
                    <a:pt x="645" y="3755"/>
                  </a:lnTo>
                  <a:lnTo>
                    <a:pt x="785" y="3895"/>
                  </a:lnTo>
                  <a:lnTo>
                    <a:pt x="953" y="4007"/>
                  </a:lnTo>
                  <a:lnTo>
                    <a:pt x="1149" y="4119"/>
                  </a:lnTo>
                  <a:lnTo>
                    <a:pt x="1345" y="4203"/>
                  </a:lnTo>
                  <a:lnTo>
                    <a:pt x="1542" y="4287"/>
                  </a:lnTo>
                  <a:lnTo>
                    <a:pt x="1738" y="4343"/>
                  </a:lnTo>
                  <a:lnTo>
                    <a:pt x="1962" y="4371"/>
                  </a:lnTo>
                  <a:lnTo>
                    <a:pt x="2410" y="4371"/>
                  </a:lnTo>
                  <a:lnTo>
                    <a:pt x="2634" y="4343"/>
                  </a:lnTo>
                  <a:lnTo>
                    <a:pt x="2830" y="4287"/>
                  </a:lnTo>
                  <a:lnTo>
                    <a:pt x="3026" y="4203"/>
                  </a:lnTo>
                  <a:lnTo>
                    <a:pt x="3223" y="4119"/>
                  </a:lnTo>
                  <a:lnTo>
                    <a:pt x="3419" y="4007"/>
                  </a:lnTo>
                  <a:lnTo>
                    <a:pt x="3587" y="3895"/>
                  </a:lnTo>
                  <a:lnTo>
                    <a:pt x="3727" y="3755"/>
                  </a:lnTo>
                  <a:lnTo>
                    <a:pt x="3867" y="3587"/>
                  </a:lnTo>
                  <a:lnTo>
                    <a:pt x="4007" y="3418"/>
                  </a:lnTo>
                  <a:lnTo>
                    <a:pt x="4119" y="3250"/>
                  </a:lnTo>
                  <a:lnTo>
                    <a:pt x="4203" y="3054"/>
                  </a:lnTo>
                  <a:lnTo>
                    <a:pt x="4287" y="2858"/>
                  </a:lnTo>
                  <a:lnTo>
                    <a:pt x="4315" y="2634"/>
                  </a:lnTo>
                  <a:lnTo>
                    <a:pt x="4371" y="2410"/>
                  </a:lnTo>
                  <a:lnTo>
                    <a:pt x="4371" y="2186"/>
                  </a:lnTo>
                  <a:lnTo>
                    <a:pt x="4371" y="1962"/>
                  </a:lnTo>
                  <a:lnTo>
                    <a:pt x="4315" y="1765"/>
                  </a:lnTo>
                  <a:lnTo>
                    <a:pt x="4287" y="1541"/>
                  </a:lnTo>
                  <a:lnTo>
                    <a:pt x="4203" y="1345"/>
                  </a:lnTo>
                  <a:lnTo>
                    <a:pt x="4119" y="1149"/>
                  </a:lnTo>
                  <a:lnTo>
                    <a:pt x="4007" y="981"/>
                  </a:lnTo>
                  <a:lnTo>
                    <a:pt x="3867" y="813"/>
                  </a:lnTo>
                  <a:lnTo>
                    <a:pt x="3727" y="645"/>
                  </a:lnTo>
                  <a:lnTo>
                    <a:pt x="3587" y="505"/>
                  </a:lnTo>
                  <a:lnTo>
                    <a:pt x="3419" y="393"/>
                  </a:lnTo>
                  <a:lnTo>
                    <a:pt x="3223" y="280"/>
                  </a:lnTo>
                  <a:lnTo>
                    <a:pt x="3026" y="196"/>
                  </a:lnTo>
                  <a:lnTo>
                    <a:pt x="2830" y="112"/>
                  </a:lnTo>
                  <a:lnTo>
                    <a:pt x="2634" y="56"/>
                  </a:lnTo>
                  <a:lnTo>
                    <a:pt x="2410" y="28"/>
                  </a:lnTo>
                  <a:lnTo>
                    <a:pt x="2186" y="0"/>
                  </a:lnTo>
                  <a:close/>
                </a:path>
              </a:pathLst>
            </a:custGeom>
            <a:solidFill>
              <a:srgbClr val="C0504D"/>
            </a:solidFill>
            <a:ln w="38100" cap="rnd" cmpd="sng">
              <a:solidFill>
                <a:srgbClr val="C0504D"/>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latin typeface="Calibri"/>
              </a:endParaRPr>
            </a:p>
          </p:txBody>
        </p:sp>
        <p:sp>
          <p:nvSpPr>
            <p:cNvPr id="43" name="Google Shape;552;p19">
              <a:extLst>
                <a:ext uri="{FF2B5EF4-FFF2-40B4-BE49-F238E27FC236}">
                  <a16:creationId xmlns:a16="http://schemas.microsoft.com/office/drawing/2014/main" id="{03766D36-C684-841D-D181-80CA041C026B}"/>
                </a:ext>
              </a:extLst>
            </p:cNvPr>
            <p:cNvSpPr/>
            <p:nvPr/>
          </p:nvSpPr>
          <p:spPr>
            <a:xfrm>
              <a:off x="3879463" y="2929620"/>
              <a:ext cx="1383174" cy="1066583"/>
            </a:xfrm>
            <a:custGeom>
              <a:avLst/>
              <a:gdLst/>
              <a:ahLst/>
              <a:cxnLst/>
              <a:rect l="l" t="t" r="r" b="b"/>
              <a:pathLst>
                <a:path w="85566" h="65981" extrusionOk="0">
                  <a:moveTo>
                    <a:pt x="23619" y="0"/>
                  </a:moveTo>
                  <a:lnTo>
                    <a:pt x="23031" y="56"/>
                  </a:lnTo>
                  <a:lnTo>
                    <a:pt x="22442" y="168"/>
                  </a:lnTo>
                  <a:lnTo>
                    <a:pt x="21854" y="364"/>
                  </a:lnTo>
                  <a:lnTo>
                    <a:pt x="21294" y="560"/>
                  </a:lnTo>
                  <a:lnTo>
                    <a:pt x="20761" y="841"/>
                  </a:lnTo>
                  <a:lnTo>
                    <a:pt x="20257" y="1149"/>
                  </a:lnTo>
                  <a:lnTo>
                    <a:pt x="19781" y="1513"/>
                  </a:lnTo>
                  <a:lnTo>
                    <a:pt x="19332" y="1905"/>
                  </a:lnTo>
                  <a:lnTo>
                    <a:pt x="18912" y="2353"/>
                  </a:lnTo>
                  <a:lnTo>
                    <a:pt x="18548" y="2830"/>
                  </a:lnTo>
                  <a:lnTo>
                    <a:pt x="18212" y="3334"/>
                  </a:lnTo>
                  <a:lnTo>
                    <a:pt x="17903" y="3894"/>
                  </a:lnTo>
                  <a:lnTo>
                    <a:pt x="17679" y="4483"/>
                  </a:lnTo>
                  <a:lnTo>
                    <a:pt x="421" y="52084"/>
                  </a:lnTo>
                  <a:lnTo>
                    <a:pt x="281" y="52421"/>
                  </a:lnTo>
                  <a:lnTo>
                    <a:pt x="196" y="52785"/>
                  </a:lnTo>
                  <a:lnTo>
                    <a:pt x="112" y="53149"/>
                  </a:lnTo>
                  <a:lnTo>
                    <a:pt x="56" y="53485"/>
                  </a:lnTo>
                  <a:lnTo>
                    <a:pt x="28" y="53849"/>
                  </a:lnTo>
                  <a:lnTo>
                    <a:pt x="0" y="54186"/>
                  </a:lnTo>
                  <a:lnTo>
                    <a:pt x="0" y="54550"/>
                  </a:lnTo>
                  <a:lnTo>
                    <a:pt x="28" y="54886"/>
                  </a:lnTo>
                  <a:lnTo>
                    <a:pt x="56" y="55222"/>
                  </a:lnTo>
                  <a:lnTo>
                    <a:pt x="112" y="55587"/>
                  </a:lnTo>
                  <a:lnTo>
                    <a:pt x="168" y="55923"/>
                  </a:lnTo>
                  <a:lnTo>
                    <a:pt x="253" y="56231"/>
                  </a:lnTo>
                  <a:lnTo>
                    <a:pt x="365" y="56567"/>
                  </a:lnTo>
                  <a:lnTo>
                    <a:pt x="477" y="56903"/>
                  </a:lnTo>
                  <a:lnTo>
                    <a:pt x="617" y="57212"/>
                  </a:lnTo>
                  <a:lnTo>
                    <a:pt x="757" y="57520"/>
                  </a:lnTo>
                  <a:lnTo>
                    <a:pt x="925" y="57828"/>
                  </a:lnTo>
                  <a:lnTo>
                    <a:pt x="1093" y="58108"/>
                  </a:lnTo>
                  <a:lnTo>
                    <a:pt x="1289" y="58388"/>
                  </a:lnTo>
                  <a:lnTo>
                    <a:pt x="1485" y="58668"/>
                  </a:lnTo>
                  <a:lnTo>
                    <a:pt x="1709" y="58921"/>
                  </a:lnTo>
                  <a:lnTo>
                    <a:pt x="1962" y="59173"/>
                  </a:lnTo>
                  <a:lnTo>
                    <a:pt x="2186" y="59425"/>
                  </a:lnTo>
                  <a:lnTo>
                    <a:pt x="2466" y="59649"/>
                  </a:lnTo>
                  <a:lnTo>
                    <a:pt x="2718" y="59845"/>
                  </a:lnTo>
                  <a:lnTo>
                    <a:pt x="3026" y="60041"/>
                  </a:lnTo>
                  <a:lnTo>
                    <a:pt x="3306" y="60237"/>
                  </a:lnTo>
                  <a:lnTo>
                    <a:pt x="3615" y="60406"/>
                  </a:lnTo>
                  <a:lnTo>
                    <a:pt x="3951" y="60574"/>
                  </a:lnTo>
                  <a:lnTo>
                    <a:pt x="4259" y="60714"/>
                  </a:lnTo>
                  <a:lnTo>
                    <a:pt x="4623" y="60826"/>
                  </a:lnTo>
                  <a:lnTo>
                    <a:pt x="4959" y="60938"/>
                  </a:lnTo>
                  <a:lnTo>
                    <a:pt x="7229" y="61526"/>
                  </a:lnTo>
                  <a:lnTo>
                    <a:pt x="9526" y="62115"/>
                  </a:lnTo>
                  <a:lnTo>
                    <a:pt x="11796" y="62619"/>
                  </a:lnTo>
                  <a:lnTo>
                    <a:pt x="14121" y="63123"/>
                  </a:lnTo>
                  <a:lnTo>
                    <a:pt x="16447" y="63572"/>
                  </a:lnTo>
                  <a:lnTo>
                    <a:pt x="18772" y="63992"/>
                  </a:lnTo>
                  <a:lnTo>
                    <a:pt x="21126" y="64356"/>
                  </a:lnTo>
                  <a:lnTo>
                    <a:pt x="23479" y="64692"/>
                  </a:lnTo>
                  <a:lnTo>
                    <a:pt x="25860" y="65000"/>
                  </a:lnTo>
                  <a:lnTo>
                    <a:pt x="28242" y="65253"/>
                  </a:lnTo>
                  <a:lnTo>
                    <a:pt x="30651" y="65477"/>
                  </a:lnTo>
                  <a:lnTo>
                    <a:pt x="33061" y="65673"/>
                  </a:lnTo>
                  <a:lnTo>
                    <a:pt x="35470" y="65813"/>
                  </a:lnTo>
                  <a:lnTo>
                    <a:pt x="37908" y="65897"/>
                  </a:lnTo>
                  <a:lnTo>
                    <a:pt x="40345" y="65981"/>
                  </a:lnTo>
                  <a:lnTo>
                    <a:pt x="45249" y="65981"/>
                  </a:lnTo>
                  <a:lnTo>
                    <a:pt x="47686" y="65897"/>
                  </a:lnTo>
                  <a:lnTo>
                    <a:pt x="50096" y="65813"/>
                  </a:lnTo>
                  <a:lnTo>
                    <a:pt x="52533" y="65673"/>
                  </a:lnTo>
                  <a:lnTo>
                    <a:pt x="54943" y="65477"/>
                  </a:lnTo>
                  <a:lnTo>
                    <a:pt x="57324" y="65253"/>
                  </a:lnTo>
                  <a:lnTo>
                    <a:pt x="59706" y="65000"/>
                  </a:lnTo>
                  <a:lnTo>
                    <a:pt x="62087" y="64692"/>
                  </a:lnTo>
                  <a:lnTo>
                    <a:pt x="64440" y="64356"/>
                  </a:lnTo>
                  <a:lnTo>
                    <a:pt x="66794" y="63992"/>
                  </a:lnTo>
                  <a:lnTo>
                    <a:pt x="69147" y="63572"/>
                  </a:lnTo>
                  <a:lnTo>
                    <a:pt x="71473" y="63123"/>
                  </a:lnTo>
                  <a:lnTo>
                    <a:pt x="73770" y="62619"/>
                  </a:lnTo>
                  <a:lnTo>
                    <a:pt x="76068" y="62115"/>
                  </a:lnTo>
                  <a:lnTo>
                    <a:pt x="78337" y="61526"/>
                  </a:lnTo>
                  <a:lnTo>
                    <a:pt x="80607" y="60938"/>
                  </a:lnTo>
                  <a:lnTo>
                    <a:pt x="80971" y="60826"/>
                  </a:lnTo>
                  <a:lnTo>
                    <a:pt x="81307" y="60714"/>
                  </a:lnTo>
                  <a:lnTo>
                    <a:pt x="81643" y="60574"/>
                  </a:lnTo>
                  <a:lnTo>
                    <a:pt x="81951" y="60406"/>
                  </a:lnTo>
                  <a:lnTo>
                    <a:pt x="82260" y="60237"/>
                  </a:lnTo>
                  <a:lnTo>
                    <a:pt x="82568" y="60041"/>
                  </a:lnTo>
                  <a:lnTo>
                    <a:pt x="82848" y="59845"/>
                  </a:lnTo>
                  <a:lnTo>
                    <a:pt x="83128" y="59649"/>
                  </a:lnTo>
                  <a:lnTo>
                    <a:pt x="83380" y="59425"/>
                  </a:lnTo>
                  <a:lnTo>
                    <a:pt x="83632" y="59173"/>
                  </a:lnTo>
                  <a:lnTo>
                    <a:pt x="83857" y="58921"/>
                  </a:lnTo>
                  <a:lnTo>
                    <a:pt x="84081" y="58668"/>
                  </a:lnTo>
                  <a:lnTo>
                    <a:pt x="84277" y="58388"/>
                  </a:lnTo>
                  <a:lnTo>
                    <a:pt x="84473" y="58108"/>
                  </a:lnTo>
                  <a:lnTo>
                    <a:pt x="84669" y="57828"/>
                  </a:lnTo>
                  <a:lnTo>
                    <a:pt x="84837" y="57520"/>
                  </a:lnTo>
                  <a:lnTo>
                    <a:pt x="84977" y="57212"/>
                  </a:lnTo>
                  <a:lnTo>
                    <a:pt x="85117" y="56903"/>
                  </a:lnTo>
                  <a:lnTo>
                    <a:pt x="85229" y="56567"/>
                  </a:lnTo>
                  <a:lnTo>
                    <a:pt x="85313" y="56231"/>
                  </a:lnTo>
                  <a:lnTo>
                    <a:pt x="85398" y="55923"/>
                  </a:lnTo>
                  <a:lnTo>
                    <a:pt x="85482" y="55587"/>
                  </a:lnTo>
                  <a:lnTo>
                    <a:pt x="85538" y="55222"/>
                  </a:lnTo>
                  <a:lnTo>
                    <a:pt x="85566" y="54886"/>
                  </a:lnTo>
                  <a:lnTo>
                    <a:pt x="85566" y="54550"/>
                  </a:lnTo>
                  <a:lnTo>
                    <a:pt x="85566" y="54186"/>
                  </a:lnTo>
                  <a:lnTo>
                    <a:pt x="85566" y="53849"/>
                  </a:lnTo>
                  <a:lnTo>
                    <a:pt x="85510" y="53485"/>
                  </a:lnTo>
                  <a:lnTo>
                    <a:pt x="85454" y="53149"/>
                  </a:lnTo>
                  <a:lnTo>
                    <a:pt x="85370" y="52785"/>
                  </a:lnTo>
                  <a:lnTo>
                    <a:pt x="85285" y="52421"/>
                  </a:lnTo>
                  <a:lnTo>
                    <a:pt x="85173" y="52084"/>
                  </a:lnTo>
                  <a:lnTo>
                    <a:pt x="67915" y="4483"/>
                  </a:lnTo>
                  <a:lnTo>
                    <a:pt x="67662" y="3894"/>
                  </a:lnTo>
                  <a:lnTo>
                    <a:pt x="67382" y="3334"/>
                  </a:lnTo>
                  <a:lnTo>
                    <a:pt x="67046" y="2830"/>
                  </a:lnTo>
                  <a:lnTo>
                    <a:pt x="66654" y="2353"/>
                  </a:lnTo>
                  <a:lnTo>
                    <a:pt x="66234" y="1905"/>
                  </a:lnTo>
                  <a:lnTo>
                    <a:pt x="65785" y="1513"/>
                  </a:lnTo>
                  <a:lnTo>
                    <a:pt x="65309" y="1149"/>
                  </a:lnTo>
                  <a:lnTo>
                    <a:pt x="64805" y="841"/>
                  </a:lnTo>
                  <a:lnTo>
                    <a:pt x="64272" y="560"/>
                  </a:lnTo>
                  <a:lnTo>
                    <a:pt x="63712" y="364"/>
                  </a:lnTo>
                  <a:lnTo>
                    <a:pt x="63152" y="168"/>
                  </a:lnTo>
                  <a:lnTo>
                    <a:pt x="62535" y="56"/>
                  </a:lnTo>
                  <a:lnTo>
                    <a:pt x="61947" y="0"/>
                  </a:lnTo>
                  <a:lnTo>
                    <a:pt x="61331" y="0"/>
                  </a:lnTo>
                  <a:lnTo>
                    <a:pt x="60714" y="28"/>
                  </a:lnTo>
                  <a:lnTo>
                    <a:pt x="60098" y="140"/>
                  </a:lnTo>
                  <a:lnTo>
                    <a:pt x="57996" y="588"/>
                  </a:lnTo>
                  <a:lnTo>
                    <a:pt x="55867" y="981"/>
                  </a:lnTo>
                  <a:lnTo>
                    <a:pt x="53738" y="1289"/>
                  </a:lnTo>
                  <a:lnTo>
                    <a:pt x="51580" y="1569"/>
                  </a:lnTo>
                  <a:lnTo>
                    <a:pt x="49395" y="1765"/>
                  </a:lnTo>
                  <a:lnTo>
                    <a:pt x="47210" y="1933"/>
                  </a:lnTo>
                  <a:lnTo>
                    <a:pt x="45024" y="2017"/>
                  </a:lnTo>
                  <a:lnTo>
                    <a:pt x="42783" y="2045"/>
                  </a:lnTo>
                  <a:lnTo>
                    <a:pt x="40570" y="2017"/>
                  </a:lnTo>
                  <a:lnTo>
                    <a:pt x="38356" y="1933"/>
                  </a:lnTo>
                  <a:lnTo>
                    <a:pt x="36171" y="1765"/>
                  </a:lnTo>
                  <a:lnTo>
                    <a:pt x="33986" y="1569"/>
                  </a:lnTo>
                  <a:lnTo>
                    <a:pt x="31828" y="1289"/>
                  </a:lnTo>
                  <a:lnTo>
                    <a:pt x="29699" y="981"/>
                  </a:lnTo>
                  <a:lnTo>
                    <a:pt x="27598" y="588"/>
                  </a:lnTo>
                  <a:lnTo>
                    <a:pt x="25496" y="140"/>
                  </a:lnTo>
                  <a:lnTo>
                    <a:pt x="24852" y="28"/>
                  </a:lnTo>
                  <a:lnTo>
                    <a:pt x="24235" y="0"/>
                  </a:lnTo>
                  <a:close/>
                </a:path>
              </a:pathLst>
            </a:custGeom>
            <a:solidFill>
              <a:srgbClr val="000000">
                <a:alpha val="19550"/>
              </a:srgbClr>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latin typeface="Calibri"/>
              </a:endParaRPr>
            </a:p>
          </p:txBody>
        </p:sp>
        <p:sp>
          <p:nvSpPr>
            <p:cNvPr id="44" name="Google Shape;553;p19">
              <a:extLst>
                <a:ext uri="{FF2B5EF4-FFF2-40B4-BE49-F238E27FC236}">
                  <a16:creationId xmlns:a16="http://schemas.microsoft.com/office/drawing/2014/main" id="{3E666930-93FC-A837-C010-E48B4ED40230}"/>
                </a:ext>
              </a:extLst>
            </p:cNvPr>
            <p:cNvSpPr/>
            <p:nvPr/>
          </p:nvSpPr>
          <p:spPr>
            <a:xfrm>
              <a:off x="2707307" y="2466734"/>
              <a:ext cx="1334712" cy="1330186"/>
            </a:xfrm>
            <a:custGeom>
              <a:avLst/>
              <a:gdLst/>
              <a:ahLst/>
              <a:cxnLst/>
              <a:rect l="l" t="t" r="r" b="b"/>
              <a:pathLst>
                <a:path w="82568" h="82288" extrusionOk="0">
                  <a:moveTo>
                    <a:pt x="49227" y="0"/>
                  </a:moveTo>
                  <a:lnTo>
                    <a:pt x="48610" y="56"/>
                  </a:lnTo>
                  <a:lnTo>
                    <a:pt x="48022" y="140"/>
                  </a:lnTo>
                  <a:lnTo>
                    <a:pt x="47434" y="308"/>
                  </a:lnTo>
                  <a:lnTo>
                    <a:pt x="46845" y="505"/>
                  </a:lnTo>
                  <a:lnTo>
                    <a:pt x="46257" y="757"/>
                  </a:lnTo>
                  <a:lnTo>
                    <a:pt x="45725" y="1093"/>
                  </a:lnTo>
                  <a:lnTo>
                    <a:pt x="3110" y="28466"/>
                  </a:lnTo>
                  <a:lnTo>
                    <a:pt x="2802" y="28662"/>
                  </a:lnTo>
                  <a:lnTo>
                    <a:pt x="2522" y="28886"/>
                  </a:lnTo>
                  <a:lnTo>
                    <a:pt x="2242" y="29110"/>
                  </a:lnTo>
                  <a:lnTo>
                    <a:pt x="1989" y="29362"/>
                  </a:lnTo>
                  <a:lnTo>
                    <a:pt x="1737" y="29615"/>
                  </a:lnTo>
                  <a:lnTo>
                    <a:pt x="1513" y="29895"/>
                  </a:lnTo>
                  <a:lnTo>
                    <a:pt x="1289" y="30175"/>
                  </a:lnTo>
                  <a:lnTo>
                    <a:pt x="1093" y="30455"/>
                  </a:lnTo>
                  <a:lnTo>
                    <a:pt x="925" y="30735"/>
                  </a:lnTo>
                  <a:lnTo>
                    <a:pt x="757" y="31044"/>
                  </a:lnTo>
                  <a:lnTo>
                    <a:pt x="617" y="31352"/>
                  </a:lnTo>
                  <a:lnTo>
                    <a:pt x="476" y="31688"/>
                  </a:lnTo>
                  <a:lnTo>
                    <a:pt x="364" y="31996"/>
                  </a:lnTo>
                  <a:lnTo>
                    <a:pt x="252" y="32332"/>
                  </a:lnTo>
                  <a:lnTo>
                    <a:pt x="168" y="32669"/>
                  </a:lnTo>
                  <a:lnTo>
                    <a:pt x="112" y="33005"/>
                  </a:lnTo>
                  <a:lnTo>
                    <a:pt x="56" y="33341"/>
                  </a:lnTo>
                  <a:lnTo>
                    <a:pt x="28" y="33677"/>
                  </a:lnTo>
                  <a:lnTo>
                    <a:pt x="0" y="34013"/>
                  </a:lnTo>
                  <a:lnTo>
                    <a:pt x="0" y="34350"/>
                  </a:lnTo>
                  <a:lnTo>
                    <a:pt x="28" y="34714"/>
                  </a:lnTo>
                  <a:lnTo>
                    <a:pt x="56" y="35050"/>
                  </a:lnTo>
                  <a:lnTo>
                    <a:pt x="112" y="35386"/>
                  </a:lnTo>
                  <a:lnTo>
                    <a:pt x="168" y="35722"/>
                  </a:lnTo>
                  <a:lnTo>
                    <a:pt x="280" y="36059"/>
                  </a:lnTo>
                  <a:lnTo>
                    <a:pt x="364" y="36395"/>
                  </a:lnTo>
                  <a:lnTo>
                    <a:pt x="504" y="36731"/>
                  </a:lnTo>
                  <a:lnTo>
                    <a:pt x="645" y="37067"/>
                  </a:lnTo>
                  <a:lnTo>
                    <a:pt x="813" y="37375"/>
                  </a:lnTo>
                  <a:lnTo>
                    <a:pt x="981" y="37684"/>
                  </a:lnTo>
                  <a:lnTo>
                    <a:pt x="1177" y="37992"/>
                  </a:lnTo>
                  <a:lnTo>
                    <a:pt x="1401" y="38300"/>
                  </a:lnTo>
                  <a:lnTo>
                    <a:pt x="2746" y="40037"/>
                  </a:lnTo>
                  <a:lnTo>
                    <a:pt x="4119" y="41718"/>
                  </a:lnTo>
                  <a:lnTo>
                    <a:pt x="5492" y="43427"/>
                  </a:lnTo>
                  <a:lnTo>
                    <a:pt x="6920" y="45080"/>
                  </a:lnTo>
                  <a:lnTo>
                    <a:pt x="8377" y="46733"/>
                  </a:lnTo>
                  <a:lnTo>
                    <a:pt x="9834" y="48330"/>
                  </a:lnTo>
                  <a:lnTo>
                    <a:pt x="11319" y="49927"/>
                  </a:lnTo>
                  <a:lnTo>
                    <a:pt x="12832" y="51524"/>
                  </a:lnTo>
                  <a:lnTo>
                    <a:pt x="14373" y="53065"/>
                  </a:lnTo>
                  <a:lnTo>
                    <a:pt x="15942" y="54606"/>
                  </a:lnTo>
                  <a:lnTo>
                    <a:pt x="17539" y="56091"/>
                  </a:lnTo>
                  <a:lnTo>
                    <a:pt x="19136" y="57576"/>
                  </a:lnTo>
                  <a:lnTo>
                    <a:pt x="20789" y="59033"/>
                  </a:lnTo>
                  <a:lnTo>
                    <a:pt x="22442" y="60462"/>
                  </a:lnTo>
                  <a:lnTo>
                    <a:pt x="24095" y="61863"/>
                  </a:lnTo>
                  <a:lnTo>
                    <a:pt x="25804" y="63236"/>
                  </a:lnTo>
                  <a:lnTo>
                    <a:pt x="27513" y="64608"/>
                  </a:lnTo>
                  <a:lnTo>
                    <a:pt x="29250" y="65925"/>
                  </a:lnTo>
                  <a:lnTo>
                    <a:pt x="31015" y="67242"/>
                  </a:lnTo>
                  <a:lnTo>
                    <a:pt x="32809" y="68503"/>
                  </a:lnTo>
                  <a:lnTo>
                    <a:pt x="34602" y="69764"/>
                  </a:lnTo>
                  <a:lnTo>
                    <a:pt x="36423" y="70996"/>
                  </a:lnTo>
                  <a:lnTo>
                    <a:pt x="38272" y="72173"/>
                  </a:lnTo>
                  <a:lnTo>
                    <a:pt x="40121" y="73350"/>
                  </a:lnTo>
                  <a:lnTo>
                    <a:pt x="41998" y="74499"/>
                  </a:lnTo>
                  <a:lnTo>
                    <a:pt x="43904" y="75591"/>
                  </a:lnTo>
                  <a:lnTo>
                    <a:pt x="45809" y="76684"/>
                  </a:lnTo>
                  <a:lnTo>
                    <a:pt x="47742" y="77749"/>
                  </a:lnTo>
                  <a:lnTo>
                    <a:pt x="49703" y="78757"/>
                  </a:lnTo>
                  <a:lnTo>
                    <a:pt x="51664" y="79766"/>
                  </a:lnTo>
                  <a:lnTo>
                    <a:pt x="53654" y="80718"/>
                  </a:lnTo>
                  <a:lnTo>
                    <a:pt x="55671" y="81671"/>
                  </a:lnTo>
                  <a:lnTo>
                    <a:pt x="56007" y="81811"/>
                  </a:lnTo>
                  <a:lnTo>
                    <a:pt x="56343" y="81951"/>
                  </a:lnTo>
                  <a:lnTo>
                    <a:pt x="56708" y="82035"/>
                  </a:lnTo>
                  <a:lnTo>
                    <a:pt x="57044" y="82119"/>
                  </a:lnTo>
                  <a:lnTo>
                    <a:pt x="57408" y="82203"/>
                  </a:lnTo>
                  <a:lnTo>
                    <a:pt x="57744" y="82231"/>
                  </a:lnTo>
                  <a:lnTo>
                    <a:pt x="58080" y="82287"/>
                  </a:lnTo>
                  <a:lnTo>
                    <a:pt x="58781" y="82287"/>
                  </a:lnTo>
                  <a:lnTo>
                    <a:pt x="59145" y="82259"/>
                  </a:lnTo>
                  <a:lnTo>
                    <a:pt x="59481" y="82203"/>
                  </a:lnTo>
                  <a:lnTo>
                    <a:pt x="59817" y="82147"/>
                  </a:lnTo>
                  <a:lnTo>
                    <a:pt x="60154" y="82091"/>
                  </a:lnTo>
                  <a:lnTo>
                    <a:pt x="60490" y="81979"/>
                  </a:lnTo>
                  <a:lnTo>
                    <a:pt x="60798" y="81895"/>
                  </a:lnTo>
                  <a:lnTo>
                    <a:pt x="61134" y="81755"/>
                  </a:lnTo>
                  <a:lnTo>
                    <a:pt x="61442" y="81615"/>
                  </a:lnTo>
                  <a:lnTo>
                    <a:pt x="61751" y="81475"/>
                  </a:lnTo>
                  <a:lnTo>
                    <a:pt x="62031" y="81279"/>
                  </a:lnTo>
                  <a:lnTo>
                    <a:pt x="62339" y="81111"/>
                  </a:lnTo>
                  <a:lnTo>
                    <a:pt x="62619" y="80914"/>
                  </a:lnTo>
                  <a:lnTo>
                    <a:pt x="62871" y="80690"/>
                  </a:lnTo>
                  <a:lnTo>
                    <a:pt x="63123" y="80466"/>
                  </a:lnTo>
                  <a:lnTo>
                    <a:pt x="63376" y="80214"/>
                  </a:lnTo>
                  <a:lnTo>
                    <a:pt x="63628" y="79962"/>
                  </a:lnTo>
                  <a:lnTo>
                    <a:pt x="63852" y="79682"/>
                  </a:lnTo>
                  <a:lnTo>
                    <a:pt x="64048" y="79402"/>
                  </a:lnTo>
                  <a:lnTo>
                    <a:pt x="64244" y="79121"/>
                  </a:lnTo>
                  <a:lnTo>
                    <a:pt x="64440" y="78813"/>
                  </a:lnTo>
                  <a:lnTo>
                    <a:pt x="64608" y="78477"/>
                  </a:lnTo>
                  <a:lnTo>
                    <a:pt x="64749" y="78141"/>
                  </a:lnTo>
                  <a:lnTo>
                    <a:pt x="64889" y="77805"/>
                  </a:lnTo>
                  <a:lnTo>
                    <a:pt x="82147" y="30203"/>
                  </a:lnTo>
                  <a:lnTo>
                    <a:pt x="82343" y="29587"/>
                  </a:lnTo>
                  <a:lnTo>
                    <a:pt x="82484" y="28970"/>
                  </a:lnTo>
                  <a:lnTo>
                    <a:pt x="82540" y="28354"/>
                  </a:lnTo>
                  <a:lnTo>
                    <a:pt x="82568" y="27737"/>
                  </a:lnTo>
                  <a:lnTo>
                    <a:pt x="82512" y="27149"/>
                  </a:lnTo>
                  <a:lnTo>
                    <a:pt x="82428" y="26561"/>
                  </a:lnTo>
                  <a:lnTo>
                    <a:pt x="82287" y="25972"/>
                  </a:lnTo>
                  <a:lnTo>
                    <a:pt x="82091" y="25384"/>
                  </a:lnTo>
                  <a:lnTo>
                    <a:pt x="81839" y="24852"/>
                  </a:lnTo>
                  <a:lnTo>
                    <a:pt x="81531" y="24319"/>
                  </a:lnTo>
                  <a:lnTo>
                    <a:pt x="81195" y="23815"/>
                  </a:lnTo>
                  <a:lnTo>
                    <a:pt x="80803" y="23339"/>
                  </a:lnTo>
                  <a:lnTo>
                    <a:pt x="80382" y="22918"/>
                  </a:lnTo>
                  <a:lnTo>
                    <a:pt x="79906" y="22498"/>
                  </a:lnTo>
                  <a:lnTo>
                    <a:pt x="79402" y="22162"/>
                  </a:lnTo>
                  <a:lnTo>
                    <a:pt x="78841" y="21826"/>
                  </a:lnTo>
                  <a:lnTo>
                    <a:pt x="77104" y="20901"/>
                  </a:lnTo>
                  <a:lnTo>
                    <a:pt x="75423" y="19949"/>
                  </a:lnTo>
                  <a:lnTo>
                    <a:pt x="73742" y="18940"/>
                  </a:lnTo>
                  <a:lnTo>
                    <a:pt x="72089" y="17875"/>
                  </a:lnTo>
                  <a:lnTo>
                    <a:pt x="70464" y="16811"/>
                  </a:lnTo>
                  <a:lnTo>
                    <a:pt x="68867" y="15690"/>
                  </a:lnTo>
                  <a:lnTo>
                    <a:pt x="67298" y="14513"/>
                  </a:lnTo>
                  <a:lnTo>
                    <a:pt x="65757" y="13308"/>
                  </a:lnTo>
                  <a:lnTo>
                    <a:pt x="64244" y="12076"/>
                  </a:lnTo>
                  <a:lnTo>
                    <a:pt x="62759" y="10815"/>
                  </a:lnTo>
                  <a:lnTo>
                    <a:pt x="61330" y="9498"/>
                  </a:lnTo>
                  <a:lnTo>
                    <a:pt x="59930" y="8153"/>
                  </a:lnTo>
                  <a:lnTo>
                    <a:pt x="58529" y="6780"/>
                  </a:lnTo>
                  <a:lnTo>
                    <a:pt x="57184" y="5380"/>
                  </a:lnTo>
                  <a:lnTo>
                    <a:pt x="55895" y="3923"/>
                  </a:lnTo>
                  <a:lnTo>
                    <a:pt x="54606" y="2466"/>
                  </a:lnTo>
                  <a:lnTo>
                    <a:pt x="54186" y="1989"/>
                  </a:lnTo>
                  <a:lnTo>
                    <a:pt x="53710" y="1569"/>
                  </a:lnTo>
                  <a:lnTo>
                    <a:pt x="53205" y="1205"/>
                  </a:lnTo>
                  <a:lnTo>
                    <a:pt x="52701" y="869"/>
                  </a:lnTo>
                  <a:lnTo>
                    <a:pt x="52141" y="617"/>
                  </a:lnTo>
                  <a:lnTo>
                    <a:pt x="51580" y="392"/>
                  </a:lnTo>
                  <a:lnTo>
                    <a:pt x="51020" y="224"/>
                  </a:lnTo>
                  <a:lnTo>
                    <a:pt x="50404" y="84"/>
                  </a:lnTo>
                  <a:lnTo>
                    <a:pt x="49815" y="28"/>
                  </a:lnTo>
                  <a:lnTo>
                    <a:pt x="49227" y="0"/>
                  </a:lnTo>
                  <a:close/>
                </a:path>
              </a:pathLst>
            </a:custGeom>
            <a:solidFill>
              <a:srgbClr val="000000">
                <a:alpha val="19550"/>
              </a:srgbClr>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latin typeface="Calibri"/>
              </a:endParaRPr>
            </a:p>
          </p:txBody>
        </p:sp>
        <p:sp>
          <p:nvSpPr>
            <p:cNvPr id="45" name="Google Shape;554;p19">
              <a:extLst>
                <a:ext uri="{FF2B5EF4-FFF2-40B4-BE49-F238E27FC236}">
                  <a16:creationId xmlns:a16="http://schemas.microsoft.com/office/drawing/2014/main" id="{174111CB-454E-D32E-E0ED-CDB447D9DF9C}"/>
                </a:ext>
              </a:extLst>
            </p:cNvPr>
            <p:cNvSpPr/>
            <p:nvPr/>
          </p:nvSpPr>
          <p:spPr>
            <a:xfrm>
              <a:off x="5100537" y="2466734"/>
              <a:ext cx="1334259" cy="1330186"/>
            </a:xfrm>
            <a:custGeom>
              <a:avLst/>
              <a:gdLst/>
              <a:ahLst/>
              <a:cxnLst/>
              <a:rect l="l" t="t" r="r" b="b"/>
              <a:pathLst>
                <a:path w="82540" h="82288" extrusionOk="0">
                  <a:moveTo>
                    <a:pt x="33341" y="0"/>
                  </a:moveTo>
                  <a:lnTo>
                    <a:pt x="32725" y="28"/>
                  </a:lnTo>
                  <a:lnTo>
                    <a:pt x="32136" y="84"/>
                  </a:lnTo>
                  <a:lnTo>
                    <a:pt x="31548" y="224"/>
                  </a:lnTo>
                  <a:lnTo>
                    <a:pt x="30960" y="392"/>
                  </a:lnTo>
                  <a:lnTo>
                    <a:pt x="30399" y="617"/>
                  </a:lnTo>
                  <a:lnTo>
                    <a:pt x="29867" y="869"/>
                  </a:lnTo>
                  <a:lnTo>
                    <a:pt x="29335" y="1205"/>
                  </a:lnTo>
                  <a:lnTo>
                    <a:pt x="28830" y="1569"/>
                  </a:lnTo>
                  <a:lnTo>
                    <a:pt x="28382" y="1989"/>
                  </a:lnTo>
                  <a:lnTo>
                    <a:pt x="27934" y="2466"/>
                  </a:lnTo>
                  <a:lnTo>
                    <a:pt x="26673" y="3923"/>
                  </a:lnTo>
                  <a:lnTo>
                    <a:pt x="25356" y="5380"/>
                  </a:lnTo>
                  <a:lnTo>
                    <a:pt x="24011" y="6780"/>
                  </a:lnTo>
                  <a:lnTo>
                    <a:pt x="22639" y="8153"/>
                  </a:lnTo>
                  <a:lnTo>
                    <a:pt x="21238" y="9498"/>
                  </a:lnTo>
                  <a:lnTo>
                    <a:pt x="19781" y="10815"/>
                  </a:lnTo>
                  <a:lnTo>
                    <a:pt x="18296" y="12076"/>
                  </a:lnTo>
                  <a:lnTo>
                    <a:pt x="16811" y="13308"/>
                  </a:lnTo>
                  <a:lnTo>
                    <a:pt x="15270" y="14513"/>
                  </a:lnTo>
                  <a:lnTo>
                    <a:pt x="13701" y="15690"/>
                  </a:lnTo>
                  <a:lnTo>
                    <a:pt x="12104" y="16811"/>
                  </a:lnTo>
                  <a:lnTo>
                    <a:pt x="10479" y="17875"/>
                  </a:lnTo>
                  <a:lnTo>
                    <a:pt x="8826" y="18940"/>
                  </a:lnTo>
                  <a:lnTo>
                    <a:pt x="7145" y="19949"/>
                  </a:lnTo>
                  <a:lnTo>
                    <a:pt x="5436" y="20901"/>
                  </a:lnTo>
                  <a:lnTo>
                    <a:pt x="3699" y="21826"/>
                  </a:lnTo>
                  <a:lnTo>
                    <a:pt x="3138" y="22162"/>
                  </a:lnTo>
                  <a:lnTo>
                    <a:pt x="2634" y="22498"/>
                  </a:lnTo>
                  <a:lnTo>
                    <a:pt x="2158" y="22918"/>
                  </a:lnTo>
                  <a:lnTo>
                    <a:pt x="1737" y="23339"/>
                  </a:lnTo>
                  <a:lnTo>
                    <a:pt x="1345" y="23815"/>
                  </a:lnTo>
                  <a:lnTo>
                    <a:pt x="1009" y="24319"/>
                  </a:lnTo>
                  <a:lnTo>
                    <a:pt x="729" y="24852"/>
                  </a:lnTo>
                  <a:lnTo>
                    <a:pt x="477" y="25384"/>
                  </a:lnTo>
                  <a:lnTo>
                    <a:pt x="281" y="25972"/>
                  </a:lnTo>
                  <a:lnTo>
                    <a:pt x="140" y="26561"/>
                  </a:lnTo>
                  <a:lnTo>
                    <a:pt x="28" y="27149"/>
                  </a:lnTo>
                  <a:lnTo>
                    <a:pt x="0" y="27737"/>
                  </a:lnTo>
                  <a:lnTo>
                    <a:pt x="0" y="28354"/>
                  </a:lnTo>
                  <a:lnTo>
                    <a:pt x="84" y="28970"/>
                  </a:lnTo>
                  <a:lnTo>
                    <a:pt x="225" y="29587"/>
                  </a:lnTo>
                  <a:lnTo>
                    <a:pt x="393" y="30203"/>
                  </a:lnTo>
                  <a:lnTo>
                    <a:pt x="17651" y="77805"/>
                  </a:lnTo>
                  <a:lnTo>
                    <a:pt x="17791" y="78141"/>
                  </a:lnTo>
                  <a:lnTo>
                    <a:pt x="17960" y="78477"/>
                  </a:lnTo>
                  <a:lnTo>
                    <a:pt x="18128" y="78813"/>
                  </a:lnTo>
                  <a:lnTo>
                    <a:pt x="18296" y="79121"/>
                  </a:lnTo>
                  <a:lnTo>
                    <a:pt x="18492" y="79402"/>
                  </a:lnTo>
                  <a:lnTo>
                    <a:pt x="18716" y="79682"/>
                  </a:lnTo>
                  <a:lnTo>
                    <a:pt x="18940" y="79962"/>
                  </a:lnTo>
                  <a:lnTo>
                    <a:pt x="19164" y="80214"/>
                  </a:lnTo>
                  <a:lnTo>
                    <a:pt x="19416" y="80466"/>
                  </a:lnTo>
                  <a:lnTo>
                    <a:pt x="19669" y="80690"/>
                  </a:lnTo>
                  <a:lnTo>
                    <a:pt x="19949" y="80914"/>
                  </a:lnTo>
                  <a:lnTo>
                    <a:pt x="20229" y="81111"/>
                  </a:lnTo>
                  <a:lnTo>
                    <a:pt x="20509" y="81279"/>
                  </a:lnTo>
                  <a:lnTo>
                    <a:pt x="20817" y="81475"/>
                  </a:lnTo>
                  <a:lnTo>
                    <a:pt x="21126" y="81615"/>
                  </a:lnTo>
                  <a:lnTo>
                    <a:pt x="21434" y="81755"/>
                  </a:lnTo>
                  <a:lnTo>
                    <a:pt x="21742" y="81895"/>
                  </a:lnTo>
                  <a:lnTo>
                    <a:pt x="22078" y="81979"/>
                  </a:lnTo>
                  <a:lnTo>
                    <a:pt x="22414" y="82091"/>
                  </a:lnTo>
                  <a:lnTo>
                    <a:pt x="22723" y="82147"/>
                  </a:lnTo>
                  <a:lnTo>
                    <a:pt x="23087" y="82203"/>
                  </a:lnTo>
                  <a:lnTo>
                    <a:pt x="23423" y="82259"/>
                  </a:lnTo>
                  <a:lnTo>
                    <a:pt x="23759" y="82287"/>
                  </a:lnTo>
                  <a:lnTo>
                    <a:pt x="24460" y="82287"/>
                  </a:lnTo>
                  <a:lnTo>
                    <a:pt x="24796" y="82259"/>
                  </a:lnTo>
                  <a:lnTo>
                    <a:pt x="25160" y="82203"/>
                  </a:lnTo>
                  <a:lnTo>
                    <a:pt x="25496" y="82119"/>
                  </a:lnTo>
                  <a:lnTo>
                    <a:pt x="25861" y="82035"/>
                  </a:lnTo>
                  <a:lnTo>
                    <a:pt x="26197" y="81951"/>
                  </a:lnTo>
                  <a:lnTo>
                    <a:pt x="26533" y="81811"/>
                  </a:lnTo>
                  <a:lnTo>
                    <a:pt x="26897" y="81671"/>
                  </a:lnTo>
                  <a:lnTo>
                    <a:pt x="28886" y="80718"/>
                  </a:lnTo>
                  <a:lnTo>
                    <a:pt x="30876" y="79766"/>
                  </a:lnTo>
                  <a:lnTo>
                    <a:pt x="32837" y="78757"/>
                  </a:lnTo>
                  <a:lnTo>
                    <a:pt x="34798" y="77749"/>
                  </a:lnTo>
                  <a:lnTo>
                    <a:pt x="36731" y="76684"/>
                  </a:lnTo>
                  <a:lnTo>
                    <a:pt x="38636" y="75591"/>
                  </a:lnTo>
                  <a:lnTo>
                    <a:pt x="40542" y="74499"/>
                  </a:lnTo>
                  <a:lnTo>
                    <a:pt x="42419" y="73350"/>
                  </a:lnTo>
                  <a:lnTo>
                    <a:pt x="44296" y="72173"/>
                  </a:lnTo>
                  <a:lnTo>
                    <a:pt x="46117" y="70996"/>
                  </a:lnTo>
                  <a:lnTo>
                    <a:pt x="47938" y="69764"/>
                  </a:lnTo>
                  <a:lnTo>
                    <a:pt x="49759" y="68503"/>
                  </a:lnTo>
                  <a:lnTo>
                    <a:pt x="51524" y="67242"/>
                  </a:lnTo>
                  <a:lnTo>
                    <a:pt x="53290" y="65925"/>
                  </a:lnTo>
                  <a:lnTo>
                    <a:pt x="55027" y="64608"/>
                  </a:lnTo>
                  <a:lnTo>
                    <a:pt x="56736" y="63236"/>
                  </a:lnTo>
                  <a:lnTo>
                    <a:pt x="58445" y="61863"/>
                  </a:lnTo>
                  <a:lnTo>
                    <a:pt x="60126" y="60462"/>
                  </a:lnTo>
                  <a:lnTo>
                    <a:pt x="61779" y="59033"/>
                  </a:lnTo>
                  <a:lnTo>
                    <a:pt x="63404" y="57576"/>
                  </a:lnTo>
                  <a:lnTo>
                    <a:pt x="65029" y="56091"/>
                  </a:lnTo>
                  <a:lnTo>
                    <a:pt x="66598" y="54606"/>
                  </a:lnTo>
                  <a:lnTo>
                    <a:pt x="68167" y="53065"/>
                  </a:lnTo>
                  <a:lnTo>
                    <a:pt x="69708" y="51524"/>
                  </a:lnTo>
                  <a:lnTo>
                    <a:pt x="71221" y="49927"/>
                  </a:lnTo>
                  <a:lnTo>
                    <a:pt x="72706" y="48330"/>
                  </a:lnTo>
                  <a:lnTo>
                    <a:pt x="74191" y="46733"/>
                  </a:lnTo>
                  <a:lnTo>
                    <a:pt x="75620" y="45080"/>
                  </a:lnTo>
                  <a:lnTo>
                    <a:pt x="77048" y="43427"/>
                  </a:lnTo>
                  <a:lnTo>
                    <a:pt x="78449" y="41718"/>
                  </a:lnTo>
                  <a:lnTo>
                    <a:pt x="79822" y="40037"/>
                  </a:lnTo>
                  <a:lnTo>
                    <a:pt x="81167" y="38300"/>
                  </a:lnTo>
                  <a:lnTo>
                    <a:pt x="81363" y="37992"/>
                  </a:lnTo>
                  <a:lnTo>
                    <a:pt x="81559" y="37684"/>
                  </a:lnTo>
                  <a:lnTo>
                    <a:pt x="81755" y="37375"/>
                  </a:lnTo>
                  <a:lnTo>
                    <a:pt x="81923" y="37067"/>
                  </a:lnTo>
                  <a:lnTo>
                    <a:pt x="82064" y="36731"/>
                  </a:lnTo>
                  <a:lnTo>
                    <a:pt x="82176" y="36395"/>
                  </a:lnTo>
                  <a:lnTo>
                    <a:pt x="82288" y="36059"/>
                  </a:lnTo>
                  <a:lnTo>
                    <a:pt x="82372" y="35722"/>
                  </a:lnTo>
                  <a:lnTo>
                    <a:pt x="82456" y="35386"/>
                  </a:lnTo>
                  <a:lnTo>
                    <a:pt x="82484" y="35050"/>
                  </a:lnTo>
                  <a:lnTo>
                    <a:pt x="82540" y="34714"/>
                  </a:lnTo>
                  <a:lnTo>
                    <a:pt x="82540" y="34350"/>
                  </a:lnTo>
                  <a:lnTo>
                    <a:pt x="82540" y="34013"/>
                  </a:lnTo>
                  <a:lnTo>
                    <a:pt x="82540" y="33677"/>
                  </a:lnTo>
                  <a:lnTo>
                    <a:pt x="82512" y="33341"/>
                  </a:lnTo>
                  <a:lnTo>
                    <a:pt x="82456" y="33005"/>
                  </a:lnTo>
                  <a:lnTo>
                    <a:pt x="82372" y="32669"/>
                  </a:lnTo>
                  <a:lnTo>
                    <a:pt x="82288" y="32332"/>
                  </a:lnTo>
                  <a:lnTo>
                    <a:pt x="82204" y="31996"/>
                  </a:lnTo>
                  <a:lnTo>
                    <a:pt x="82092" y="31688"/>
                  </a:lnTo>
                  <a:lnTo>
                    <a:pt x="81951" y="31352"/>
                  </a:lnTo>
                  <a:lnTo>
                    <a:pt x="81783" y="31044"/>
                  </a:lnTo>
                  <a:lnTo>
                    <a:pt x="81643" y="30735"/>
                  </a:lnTo>
                  <a:lnTo>
                    <a:pt x="81447" y="30455"/>
                  </a:lnTo>
                  <a:lnTo>
                    <a:pt x="81251" y="30175"/>
                  </a:lnTo>
                  <a:lnTo>
                    <a:pt x="81027" y="29895"/>
                  </a:lnTo>
                  <a:lnTo>
                    <a:pt x="80803" y="29615"/>
                  </a:lnTo>
                  <a:lnTo>
                    <a:pt x="80551" y="29362"/>
                  </a:lnTo>
                  <a:lnTo>
                    <a:pt x="80298" y="29110"/>
                  </a:lnTo>
                  <a:lnTo>
                    <a:pt x="80018" y="28886"/>
                  </a:lnTo>
                  <a:lnTo>
                    <a:pt x="79738" y="28662"/>
                  </a:lnTo>
                  <a:lnTo>
                    <a:pt x="79430" y="28466"/>
                  </a:lnTo>
                  <a:lnTo>
                    <a:pt x="36843" y="1093"/>
                  </a:lnTo>
                  <a:lnTo>
                    <a:pt x="36283" y="757"/>
                  </a:lnTo>
                  <a:lnTo>
                    <a:pt x="35723" y="505"/>
                  </a:lnTo>
                  <a:lnTo>
                    <a:pt x="35134" y="308"/>
                  </a:lnTo>
                  <a:lnTo>
                    <a:pt x="34546" y="140"/>
                  </a:lnTo>
                  <a:lnTo>
                    <a:pt x="33930" y="56"/>
                  </a:lnTo>
                  <a:lnTo>
                    <a:pt x="33341" y="0"/>
                  </a:lnTo>
                  <a:close/>
                </a:path>
              </a:pathLst>
            </a:custGeom>
            <a:solidFill>
              <a:srgbClr val="000000">
                <a:alpha val="19550"/>
              </a:srgbClr>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latin typeface="Calibri"/>
              </a:endParaRPr>
            </a:p>
          </p:txBody>
        </p:sp>
        <p:sp>
          <p:nvSpPr>
            <p:cNvPr id="46" name="Google Shape;555;p19">
              <a:extLst>
                <a:ext uri="{FF2B5EF4-FFF2-40B4-BE49-F238E27FC236}">
                  <a16:creationId xmlns:a16="http://schemas.microsoft.com/office/drawing/2014/main" id="{5FA106B3-4774-5952-7A72-C0CA04CC730A}"/>
                </a:ext>
              </a:extLst>
            </p:cNvPr>
            <p:cNvSpPr/>
            <p:nvPr/>
          </p:nvSpPr>
          <p:spPr>
            <a:xfrm>
              <a:off x="5720587" y="1748399"/>
              <a:ext cx="1160340" cy="1079741"/>
            </a:xfrm>
            <a:custGeom>
              <a:avLst/>
              <a:gdLst/>
              <a:ahLst/>
              <a:cxnLst/>
              <a:rect l="l" t="t" r="r" b="b"/>
              <a:pathLst>
                <a:path w="71781" h="66795" extrusionOk="0">
                  <a:moveTo>
                    <a:pt x="14345" y="1"/>
                  </a:moveTo>
                  <a:lnTo>
                    <a:pt x="13729" y="29"/>
                  </a:lnTo>
                  <a:lnTo>
                    <a:pt x="13084" y="141"/>
                  </a:lnTo>
                  <a:lnTo>
                    <a:pt x="12496" y="281"/>
                  </a:lnTo>
                  <a:lnTo>
                    <a:pt x="11908" y="477"/>
                  </a:lnTo>
                  <a:lnTo>
                    <a:pt x="11347" y="701"/>
                  </a:lnTo>
                  <a:lnTo>
                    <a:pt x="10843" y="1009"/>
                  </a:lnTo>
                  <a:lnTo>
                    <a:pt x="10339" y="1345"/>
                  </a:lnTo>
                  <a:lnTo>
                    <a:pt x="9862" y="1710"/>
                  </a:lnTo>
                  <a:lnTo>
                    <a:pt x="9442" y="2130"/>
                  </a:lnTo>
                  <a:lnTo>
                    <a:pt x="9050" y="2606"/>
                  </a:lnTo>
                  <a:lnTo>
                    <a:pt x="8686" y="3083"/>
                  </a:lnTo>
                  <a:lnTo>
                    <a:pt x="8378" y="3615"/>
                  </a:lnTo>
                  <a:lnTo>
                    <a:pt x="8097" y="4175"/>
                  </a:lnTo>
                  <a:lnTo>
                    <a:pt x="7901" y="4736"/>
                  </a:lnTo>
                  <a:lnTo>
                    <a:pt x="7733" y="5352"/>
                  </a:lnTo>
                  <a:lnTo>
                    <a:pt x="7621" y="5968"/>
                  </a:lnTo>
                  <a:lnTo>
                    <a:pt x="7397" y="7537"/>
                  </a:lnTo>
                  <a:lnTo>
                    <a:pt x="7145" y="9106"/>
                  </a:lnTo>
                  <a:lnTo>
                    <a:pt x="6865" y="10647"/>
                  </a:lnTo>
                  <a:lnTo>
                    <a:pt x="6556" y="12188"/>
                  </a:lnTo>
                  <a:lnTo>
                    <a:pt x="6220" y="13701"/>
                  </a:lnTo>
                  <a:lnTo>
                    <a:pt x="5856" y="15214"/>
                  </a:lnTo>
                  <a:lnTo>
                    <a:pt x="5464" y="16727"/>
                  </a:lnTo>
                  <a:lnTo>
                    <a:pt x="5043" y="18212"/>
                  </a:lnTo>
                  <a:lnTo>
                    <a:pt x="4595" y="19697"/>
                  </a:lnTo>
                  <a:lnTo>
                    <a:pt x="4119" y="21154"/>
                  </a:lnTo>
                  <a:lnTo>
                    <a:pt x="3615" y="22611"/>
                  </a:lnTo>
                  <a:lnTo>
                    <a:pt x="3082" y="24040"/>
                  </a:lnTo>
                  <a:lnTo>
                    <a:pt x="2522" y="25468"/>
                  </a:lnTo>
                  <a:lnTo>
                    <a:pt x="1933" y="26897"/>
                  </a:lnTo>
                  <a:lnTo>
                    <a:pt x="1317" y="28270"/>
                  </a:lnTo>
                  <a:lnTo>
                    <a:pt x="673" y="29671"/>
                  </a:lnTo>
                  <a:lnTo>
                    <a:pt x="421" y="30259"/>
                  </a:lnTo>
                  <a:lnTo>
                    <a:pt x="224" y="30848"/>
                  </a:lnTo>
                  <a:lnTo>
                    <a:pt x="112" y="31464"/>
                  </a:lnTo>
                  <a:lnTo>
                    <a:pt x="28" y="32081"/>
                  </a:lnTo>
                  <a:lnTo>
                    <a:pt x="0" y="32697"/>
                  </a:lnTo>
                  <a:lnTo>
                    <a:pt x="28" y="33285"/>
                  </a:lnTo>
                  <a:lnTo>
                    <a:pt x="112" y="33902"/>
                  </a:lnTo>
                  <a:lnTo>
                    <a:pt x="252" y="34462"/>
                  </a:lnTo>
                  <a:lnTo>
                    <a:pt x="449" y="35050"/>
                  </a:lnTo>
                  <a:lnTo>
                    <a:pt x="673" y="35611"/>
                  </a:lnTo>
                  <a:lnTo>
                    <a:pt x="981" y="36143"/>
                  </a:lnTo>
                  <a:lnTo>
                    <a:pt x="1317" y="36647"/>
                  </a:lnTo>
                  <a:lnTo>
                    <a:pt x="1681" y="37124"/>
                  </a:lnTo>
                  <a:lnTo>
                    <a:pt x="2130" y="37572"/>
                  </a:lnTo>
                  <a:lnTo>
                    <a:pt x="2578" y="37964"/>
                  </a:lnTo>
                  <a:lnTo>
                    <a:pt x="3110" y="38356"/>
                  </a:lnTo>
                  <a:lnTo>
                    <a:pt x="45725" y="65729"/>
                  </a:lnTo>
                  <a:lnTo>
                    <a:pt x="46033" y="65898"/>
                  </a:lnTo>
                  <a:lnTo>
                    <a:pt x="46341" y="66094"/>
                  </a:lnTo>
                  <a:lnTo>
                    <a:pt x="46677" y="66234"/>
                  </a:lnTo>
                  <a:lnTo>
                    <a:pt x="47014" y="66374"/>
                  </a:lnTo>
                  <a:lnTo>
                    <a:pt x="47350" y="66486"/>
                  </a:lnTo>
                  <a:lnTo>
                    <a:pt x="47686" y="66570"/>
                  </a:lnTo>
                  <a:lnTo>
                    <a:pt x="48022" y="66654"/>
                  </a:lnTo>
                  <a:lnTo>
                    <a:pt x="48358" y="66710"/>
                  </a:lnTo>
                  <a:lnTo>
                    <a:pt x="48695" y="66766"/>
                  </a:lnTo>
                  <a:lnTo>
                    <a:pt x="49059" y="66794"/>
                  </a:lnTo>
                  <a:lnTo>
                    <a:pt x="49731" y="66794"/>
                  </a:lnTo>
                  <a:lnTo>
                    <a:pt x="50067" y="66766"/>
                  </a:lnTo>
                  <a:lnTo>
                    <a:pt x="50432" y="66710"/>
                  </a:lnTo>
                  <a:lnTo>
                    <a:pt x="50768" y="66654"/>
                  </a:lnTo>
                  <a:lnTo>
                    <a:pt x="51076" y="66570"/>
                  </a:lnTo>
                  <a:lnTo>
                    <a:pt x="51412" y="66486"/>
                  </a:lnTo>
                  <a:lnTo>
                    <a:pt x="51749" y="66374"/>
                  </a:lnTo>
                  <a:lnTo>
                    <a:pt x="52057" y="66262"/>
                  </a:lnTo>
                  <a:lnTo>
                    <a:pt x="52365" y="66122"/>
                  </a:lnTo>
                  <a:lnTo>
                    <a:pt x="52673" y="65954"/>
                  </a:lnTo>
                  <a:lnTo>
                    <a:pt x="52981" y="65785"/>
                  </a:lnTo>
                  <a:lnTo>
                    <a:pt x="53261" y="65589"/>
                  </a:lnTo>
                  <a:lnTo>
                    <a:pt x="53542" y="65393"/>
                  </a:lnTo>
                  <a:lnTo>
                    <a:pt x="53794" y="65169"/>
                  </a:lnTo>
                  <a:lnTo>
                    <a:pt x="54074" y="64945"/>
                  </a:lnTo>
                  <a:lnTo>
                    <a:pt x="54326" y="64693"/>
                  </a:lnTo>
                  <a:lnTo>
                    <a:pt x="54550" y="64413"/>
                  </a:lnTo>
                  <a:lnTo>
                    <a:pt x="54774" y="64132"/>
                  </a:lnTo>
                  <a:lnTo>
                    <a:pt x="54999" y="63852"/>
                  </a:lnTo>
                  <a:lnTo>
                    <a:pt x="55195" y="63544"/>
                  </a:lnTo>
                  <a:lnTo>
                    <a:pt x="55363" y="63236"/>
                  </a:lnTo>
                  <a:lnTo>
                    <a:pt x="56203" y="61639"/>
                  </a:lnTo>
                  <a:lnTo>
                    <a:pt x="57016" y="60042"/>
                  </a:lnTo>
                  <a:lnTo>
                    <a:pt x="57828" y="58417"/>
                  </a:lnTo>
                  <a:lnTo>
                    <a:pt x="58585" y="56792"/>
                  </a:lnTo>
                  <a:lnTo>
                    <a:pt x="59341" y="55167"/>
                  </a:lnTo>
                  <a:lnTo>
                    <a:pt x="60098" y="53514"/>
                  </a:lnTo>
                  <a:lnTo>
                    <a:pt x="60798" y="51861"/>
                  </a:lnTo>
                  <a:lnTo>
                    <a:pt x="61499" y="50180"/>
                  </a:lnTo>
                  <a:lnTo>
                    <a:pt x="62199" y="48499"/>
                  </a:lnTo>
                  <a:lnTo>
                    <a:pt x="62843" y="46818"/>
                  </a:lnTo>
                  <a:lnTo>
                    <a:pt x="63488" y="45137"/>
                  </a:lnTo>
                  <a:lnTo>
                    <a:pt x="64104" y="43428"/>
                  </a:lnTo>
                  <a:lnTo>
                    <a:pt x="64693" y="41691"/>
                  </a:lnTo>
                  <a:lnTo>
                    <a:pt x="65253" y="39953"/>
                  </a:lnTo>
                  <a:lnTo>
                    <a:pt x="65813" y="38216"/>
                  </a:lnTo>
                  <a:lnTo>
                    <a:pt x="66346" y="36479"/>
                  </a:lnTo>
                  <a:lnTo>
                    <a:pt x="66850" y="34714"/>
                  </a:lnTo>
                  <a:lnTo>
                    <a:pt x="67326" y="32949"/>
                  </a:lnTo>
                  <a:lnTo>
                    <a:pt x="67803" y="31184"/>
                  </a:lnTo>
                  <a:lnTo>
                    <a:pt x="68251" y="29391"/>
                  </a:lnTo>
                  <a:lnTo>
                    <a:pt x="68671" y="27598"/>
                  </a:lnTo>
                  <a:lnTo>
                    <a:pt x="69063" y="25805"/>
                  </a:lnTo>
                  <a:lnTo>
                    <a:pt x="69428" y="23983"/>
                  </a:lnTo>
                  <a:lnTo>
                    <a:pt x="69792" y="22162"/>
                  </a:lnTo>
                  <a:lnTo>
                    <a:pt x="70100" y="20341"/>
                  </a:lnTo>
                  <a:lnTo>
                    <a:pt x="70408" y="18520"/>
                  </a:lnTo>
                  <a:lnTo>
                    <a:pt x="70688" y="16671"/>
                  </a:lnTo>
                  <a:lnTo>
                    <a:pt x="70969" y="14822"/>
                  </a:lnTo>
                  <a:lnTo>
                    <a:pt x="71193" y="12973"/>
                  </a:lnTo>
                  <a:lnTo>
                    <a:pt x="71389" y="11095"/>
                  </a:lnTo>
                  <a:lnTo>
                    <a:pt x="71585" y="9218"/>
                  </a:lnTo>
                  <a:lnTo>
                    <a:pt x="71753" y="7341"/>
                  </a:lnTo>
                  <a:lnTo>
                    <a:pt x="71781" y="6977"/>
                  </a:lnTo>
                  <a:lnTo>
                    <a:pt x="71781" y="6613"/>
                  </a:lnTo>
                  <a:lnTo>
                    <a:pt x="71753" y="6248"/>
                  </a:lnTo>
                  <a:lnTo>
                    <a:pt x="71725" y="5884"/>
                  </a:lnTo>
                  <a:lnTo>
                    <a:pt x="71669" y="5548"/>
                  </a:lnTo>
                  <a:lnTo>
                    <a:pt x="71585" y="5212"/>
                  </a:lnTo>
                  <a:lnTo>
                    <a:pt x="71501" y="4876"/>
                  </a:lnTo>
                  <a:lnTo>
                    <a:pt x="71389" y="4539"/>
                  </a:lnTo>
                  <a:lnTo>
                    <a:pt x="71249" y="4203"/>
                  </a:lnTo>
                  <a:lnTo>
                    <a:pt x="71109" y="3895"/>
                  </a:lnTo>
                  <a:lnTo>
                    <a:pt x="70969" y="3587"/>
                  </a:lnTo>
                  <a:lnTo>
                    <a:pt x="70800" y="3279"/>
                  </a:lnTo>
                  <a:lnTo>
                    <a:pt x="70604" y="2998"/>
                  </a:lnTo>
                  <a:lnTo>
                    <a:pt x="70408" y="2718"/>
                  </a:lnTo>
                  <a:lnTo>
                    <a:pt x="70184" y="2466"/>
                  </a:lnTo>
                  <a:lnTo>
                    <a:pt x="69960" y="2186"/>
                  </a:lnTo>
                  <a:lnTo>
                    <a:pt x="69736" y="1962"/>
                  </a:lnTo>
                  <a:lnTo>
                    <a:pt x="69484" y="1710"/>
                  </a:lnTo>
                  <a:lnTo>
                    <a:pt x="69231" y="1486"/>
                  </a:lnTo>
                  <a:lnTo>
                    <a:pt x="68951" y="1289"/>
                  </a:lnTo>
                  <a:lnTo>
                    <a:pt x="68671" y="1093"/>
                  </a:lnTo>
                  <a:lnTo>
                    <a:pt x="68363" y="925"/>
                  </a:lnTo>
                  <a:lnTo>
                    <a:pt x="68055" y="757"/>
                  </a:lnTo>
                  <a:lnTo>
                    <a:pt x="67747" y="589"/>
                  </a:lnTo>
                  <a:lnTo>
                    <a:pt x="67438" y="477"/>
                  </a:lnTo>
                  <a:lnTo>
                    <a:pt x="67102" y="337"/>
                  </a:lnTo>
                  <a:lnTo>
                    <a:pt x="66766" y="253"/>
                  </a:lnTo>
                  <a:lnTo>
                    <a:pt x="66430" y="169"/>
                  </a:lnTo>
                  <a:lnTo>
                    <a:pt x="66065" y="85"/>
                  </a:lnTo>
                  <a:lnTo>
                    <a:pt x="65701" y="57"/>
                  </a:lnTo>
                  <a:lnTo>
                    <a:pt x="65337" y="29"/>
                  </a:lnTo>
                  <a:lnTo>
                    <a:pt x="64973" y="1"/>
                  </a:lnTo>
                  <a:close/>
                </a:path>
              </a:pathLst>
            </a:custGeom>
            <a:solidFill>
              <a:srgbClr val="000000">
                <a:alpha val="19550"/>
              </a:srgbClr>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latin typeface="Calibri"/>
              </a:endParaRPr>
            </a:p>
          </p:txBody>
        </p:sp>
        <p:sp>
          <p:nvSpPr>
            <p:cNvPr id="47" name="Google Shape;556;p19">
              <a:extLst>
                <a:ext uri="{FF2B5EF4-FFF2-40B4-BE49-F238E27FC236}">
                  <a16:creationId xmlns:a16="http://schemas.microsoft.com/office/drawing/2014/main" id="{202F685A-C9F0-7630-27FC-98C87EFAC51E}"/>
                </a:ext>
              </a:extLst>
            </p:cNvPr>
            <p:cNvSpPr/>
            <p:nvPr/>
          </p:nvSpPr>
          <p:spPr>
            <a:xfrm>
              <a:off x="2261636" y="1748399"/>
              <a:ext cx="1159887" cy="1079741"/>
            </a:xfrm>
            <a:custGeom>
              <a:avLst/>
              <a:gdLst/>
              <a:ahLst/>
              <a:cxnLst/>
              <a:rect l="l" t="t" r="r" b="b"/>
              <a:pathLst>
                <a:path w="71753" h="66795" extrusionOk="0">
                  <a:moveTo>
                    <a:pt x="6780" y="1"/>
                  </a:moveTo>
                  <a:lnTo>
                    <a:pt x="6416" y="29"/>
                  </a:lnTo>
                  <a:lnTo>
                    <a:pt x="6052" y="57"/>
                  </a:lnTo>
                  <a:lnTo>
                    <a:pt x="5688" y="85"/>
                  </a:lnTo>
                  <a:lnTo>
                    <a:pt x="5351" y="169"/>
                  </a:lnTo>
                  <a:lnTo>
                    <a:pt x="4987" y="253"/>
                  </a:lnTo>
                  <a:lnTo>
                    <a:pt x="4651" y="337"/>
                  </a:lnTo>
                  <a:lnTo>
                    <a:pt x="4343" y="477"/>
                  </a:lnTo>
                  <a:lnTo>
                    <a:pt x="4006" y="589"/>
                  </a:lnTo>
                  <a:lnTo>
                    <a:pt x="3698" y="757"/>
                  </a:lnTo>
                  <a:lnTo>
                    <a:pt x="3390" y="925"/>
                  </a:lnTo>
                  <a:lnTo>
                    <a:pt x="3110" y="1093"/>
                  </a:lnTo>
                  <a:lnTo>
                    <a:pt x="2830" y="1289"/>
                  </a:lnTo>
                  <a:lnTo>
                    <a:pt x="2550" y="1486"/>
                  </a:lnTo>
                  <a:lnTo>
                    <a:pt x="2269" y="1710"/>
                  </a:lnTo>
                  <a:lnTo>
                    <a:pt x="2045" y="1962"/>
                  </a:lnTo>
                  <a:lnTo>
                    <a:pt x="1793" y="2186"/>
                  </a:lnTo>
                  <a:lnTo>
                    <a:pt x="1569" y="2466"/>
                  </a:lnTo>
                  <a:lnTo>
                    <a:pt x="1345" y="2718"/>
                  </a:lnTo>
                  <a:lnTo>
                    <a:pt x="1149" y="2998"/>
                  </a:lnTo>
                  <a:lnTo>
                    <a:pt x="981" y="3279"/>
                  </a:lnTo>
                  <a:lnTo>
                    <a:pt x="813" y="3587"/>
                  </a:lnTo>
                  <a:lnTo>
                    <a:pt x="644" y="3895"/>
                  </a:lnTo>
                  <a:lnTo>
                    <a:pt x="504" y="4203"/>
                  </a:lnTo>
                  <a:lnTo>
                    <a:pt x="392" y="4539"/>
                  </a:lnTo>
                  <a:lnTo>
                    <a:pt x="280" y="4876"/>
                  </a:lnTo>
                  <a:lnTo>
                    <a:pt x="168" y="5212"/>
                  </a:lnTo>
                  <a:lnTo>
                    <a:pt x="112" y="5548"/>
                  </a:lnTo>
                  <a:lnTo>
                    <a:pt x="56" y="5884"/>
                  </a:lnTo>
                  <a:lnTo>
                    <a:pt x="0" y="6248"/>
                  </a:lnTo>
                  <a:lnTo>
                    <a:pt x="0" y="6613"/>
                  </a:lnTo>
                  <a:lnTo>
                    <a:pt x="0" y="6977"/>
                  </a:lnTo>
                  <a:lnTo>
                    <a:pt x="0" y="7341"/>
                  </a:lnTo>
                  <a:lnTo>
                    <a:pt x="168" y="9218"/>
                  </a:lnTo>
                  <a:lnTo>
                    <a:pt x="364" y="11095"/>
                  </a:lnTo>
                  <a:lnTo>
                    <a:pt x="588" y="12973"/>
                  </a:lnTo>
                  <a:lnTo>
                    <a:pt x="813" y="14822"/>
                  </a:lnTo>
                  <a:lnTo>
                    <a:pt x="1065" y="16671"/>
                  </a:lnTo>
                  <a:lnTo>
                    <a:pt x="1345" y="18520"/>
                  </a:lnTo>
                  <a:lnTo>
                    <a:pt x="1653" y="20341"/>
                  </a:lnTo>
                  <a:lnTo>
                    <a:pt x="1989" y="22162"/>
                  </a:lnTo>
                  <a:lnTo>
                    <a:pt x="2325" y="23983"/>
                  </a:lnTo>
                  <a:lnTo>
                    <a:pt x="2718" y="25805"/>
                  </a:lnTo>
                  <a:lnTo>
                    <a:pt x="3110" y="27598"/>
                  </a:lnTo>
                  <a:lnTo>
                    <a:pt x="3530" y="29391"/>
                  </a:lnTo>
                  <a:lnTo>
                    <a:pt x="3978" y="31184"/>
                  </a:lnTo>
                  <a:lnTo>
                    <a:pt x="4427" y="32949"/>
                  </a:lnTo>
                  <a:lnTo>
                    <a:pt x="4903" y="34714"/>
                  </a:lnTo>
                  <a:lnTo>
                    <a:pt x="5435" y="36479"/>
                  </a:lnTo>
                  <a:lnTo>
                    <a:pt x="5940" y="38216"/>
                  </a:lnTo>
                  <a:lnTo>
                    <a:pt x="6500" y="39953"/>
                  </a:lnTo>
                  <a:lnTo>
                    <a:pt x="7088" y="41691"/>
                  </a:lnTo>
                  <a:lnTo>
                    <a:pt x="7677" y="43428"/>
                  </a:lnTo>
                  <a:lnTo>
                    <a:pt x="8293" y="45137"/>
                  </a:lnTo>
                  <a:lnTo>
                    <a:pt x="8910" y="46818"/>
                  </a:lnTo>
                  <a:lnTo>
                    <a:pt x="9582" y="48499"/>
                  </a:lnTo>
                  <a:lnTo>
                    <a:pt x="10254" y="50180"/>
                  </a:lnTo>
                  <a:lnTo>
                    <a:pt x="10955" y="51861"/>
                  </a:lnTo>
                  <a:lnTo>
                    <a:pt x="11683" y="53514"/>
                  </a:lnTo>
                  <a:lnTo>
                    <a:pt x="12412" y="55167"/>
                  </a:lnTo>
                  <a:lnTo>
                    <a:pt x="13168" y="56792"/>
                  </a:lnTo>
                  <a:lnTo>
                    <a:pt x="13953" y="58417"/>
                  </a:lnTo>
                  <a:lnTo>
                    <a:pt x="14737" y="60042"/>
                  </a:lnTo>
                  <a:lnTo>
                    <a:pt x="15550" y="61639"/>
                  </a:lnTo>
                  <a:lnTo>
                    <a:pt x="16390" y="63236"/>
                  </a:lnTo>
                  <a:lnTo>
                    <a:pt x="16586" y="63544"/>
                  </a:lnTo>
                  <a:lnTo>
                    <a:pt x="16782" y="63852"/>
                  </a:lnTo>
                  <a:lnTo>
                    <a:pt x="16979" y="64132"/>
                  </a:lnTo>
                  <a:lnTo>
                    <a:pt x="17203" y="64413"/>
                  </a:lnTo>
                  <a:lnTo>
                    <a:pt x="17455" y="64693"/>
                  </a:lnTo>
                  <a:lnTo>
                    <a:pt x="17707" y="64945"/>
                  </a:lnTo>
                  <a:lnTo>
                    <a:pt x="17959" y="65169"/>
                  </a:lnTo>
                  <a:lnTo>
                    <a:pt x="18239" y="65393"/>
                  </a:lnTo>
                  <a:lnTo>
                    <a:pt x="18520" y="65589"/>
                  </a:lnTo>
                  <a:lnTo>
                    <a:pt x="18800" y="65785"/>
                  </a:lnTo>
                  <a:lnTo>
                    <a:pt x="19080" y="65954"/>
                  </a:lnTo>
                  <a:lnTo>
                    <a:pt x="19388" y="66122"/>
                  </a:lnTo>
                  <a:lnTo>
                    <a:pt x="19696" y="66262"/>
                  </a:lnTo>
                  <a:lnTo>
                    <a:pt x="20032" y="66374"/>
                  </a:lnTo>
                  <a:lnTo>
                    <a:pt x="20341" y="66486"/>
                  </a:lnTo>
                  <a:lnTo>
                    <a:pt x="20677" y="66570"/>
                  </a:lnTo>
                  <a:lnTo>
                    <a:pt x="21013" y="66654"/>
                  </a:lnTo>
                  <a:lnTo>
                    <a:pt x="21349" y="66710"/>
                  </a:lnTo>
                  <a:lnTo>
                    <a:pt x="21686" y="66766"/>
                  </a:lnTo>
                  <a:lnTo>
                    <a:pt x="22022" y="66794"/>
                  </a:lnTo>
                  <a:lnTo>
                    <a:pt x="22722" y="66794"/>
                  </a:lnTo>
                  <a:lnTo>
                    <a:pt x="23058" y="66766"/>
                  </a:lnTo>
                  <a:lnTo>
                    <a:pt x="23395" y="66710"/>
                  </a:lnTo>
                  <a:lnTo>
                    <a:pt x="23731" y="66654"/>
                  </a:lnTo>
                  <a:lnTo>
                    <a:pt x="24095" y="66570"/>
                  </a:lnTo>
                  <a:lnTo>
                    <a:pt x="24431" y="66486"/>
                  </a:lnTo>
                  <a:lnTo>
                    <a:pt x="24767" y="66374"/>
                  </a:lnTo>
                  <a:lnTo>
                    <a:pt x="25076" y="66234"/>
                  </a:lnTo>
                  <a:lnTo>
                    <a:pt x="25412" y="66066"/>
                  </a:lnTo>
                  <a:lnTo>
                    <a:pt x="25748" y="65898"/>
                  </a:lnTo>
                  <a:lnTo>
                    <a:pt x="26056" y="65729"/>
                  </a:lnTo>
                  <a:lnTo>
                    <a:pt x="68643" y="38356"/>
                  </a:lnTo>
                  <a:lnTo>
                    <a:pt x="69175" y="37964"/>
                  </a:lnTo>
                  <a:lnTo>
                    <a:pt x="69651" y="37572"/>
                  </a:lnTo>
                  <a:lnTo>
                    <a:pt x="70072" y="37124"/>
                  </a:lnTo>
                  <a:lnTo>
                    <a:pt x="70464" y="36647"/>
                  </a:lnTo>
                  <a:lnTo>
                    <a:pt x="70800" y="36143"/>
                  </a:lnTo>
                  <a:lnTo>
                    <a:pt x="71080" y="35611"/>
                  </a:lnTo>
                  <a:lnTo>
                    <a:pt x="71332" y="35050"/>
                  </a:lnTo>
                  <a:lnTo>
                    <a:pt x="71501" y="34462"/>
                  </a:lnTo>
                  <a:lnTo>
                    <a:pt x="71641" y="33902"/>
                  </a:lnTo>
                  <a:lnTo>
                    <a:pt x="71725" y="33285"/>
                  </a:lnTo>
                  <a:lnTo>
                    <a:pt x="71753" y="32697"/>
                  </a:lnTo>
                  <a:lnTo>
                    <a:pt x="71725" y="32081"/>
                  </a:lnTo>
                  <a:lnTo>
                    <a:pt x="71669" y="31464"/>
                  </a:lnTo>
                  <a:lnTo>
                    <a:pt x="71529" y="30848"/>
                  </a:lnTo>
                  <a:lnTo>
                    <a:pt x="71332" y="30259"/>
                  </a:lnTo>
                  <a:lnTo>
                    <a:pt x="71080" y="29671"/>
                  </a:lnTo>
                  <a:lnTo>
                    <a:pt x="70464" y="28270"/>
                  </a:lnTo>
                  <a:lnTo>
                    <a:pt x="69848" y="26897"/>
                  </a:lnTo>
                  <a:lnTo>
                    <a:pt x="69259" y="25468"/>
                  </a:lnTo>
                  <a:lnTo>
                    <a:pt x="68699" y="24040"/>
                  </a:lnTo>
                  <a:lnTo>
                    <a:pt x="68166" y="22611"/>
                  </a:lnTo>
                  <a:lnTo>
                    <a:pt x="67662" y="21154"/>
                  </a:lnTo>
                  <a:lnTo>
                    <a:pt x="67158" y="19697"/>
                  </a:lnTo>
                  <a:lnTo>
                    <a:pt x="66710" y="18212"/>
                  </a:lnTo>
                  <a:lnTo>
                    <a:pt x="66289" y="16727"/>
                  </a:lnTo>
                  <a:lnTo>
                    <a:pt x="65897" y="15214"/>
                  </a:lnTo>
                  <a:lnTo>
                    <a:pt x="65533" y="13701"/>
                  </a:lnTo>
                  <a:lnTo>
                    <a:pt x="65197" y="12188"/>
                  </a:lnTo>
                  <a:lnTo>
                    <a:pt x="64888" y="10647"/>
                  </a:lnTo>
                  <a:lnTo>
                    <a:pt x="64608" y="9106"/>
                  </a:lnTo>
                  <a:lnTo>
                    <a:pt x="64356" y="7537"/>
                  </a:lnTo>
                  <a:lnTo>
                    <a:pt x="64160" y="5968"/>
                  </a:lnTo>
                  <a:lnTo>
                    <a:pt x="64048" y="5352"/>
                  </a:lnTo>
                  <a:lnTo>
                    <a:pt x="63880" y="4736"/>
                  </a:lnTo>
                  <a:lnTo>
                    <a:pt x="63656" y="4175"/>
                  </a:lnTo>
                  <a:lnTo>
                    <a:pt x="63403" y="3615"/>
                  </a:lnTo>
                  <a:lnTo>
                    <a:pt x="63095" y="3083"/>
                  </a:lnTo>
                  <a:lnTo>
                    <a:pt x="62731" y="2606"/>
                  </a:lnTo>
                  <a:lnTo>
                    <a:pt x="62339" y="2130"/>
                  </a:lnTo>
                  <a:lnTo>
                    <a:pt x="61891" y="1710"/>
                  </a:lnTo>
                  <a:lnTo>
                    <a:pt x="61442" y="1345"/>
                  </a:lnTo>
                  <a:lnTo>
                    <a:pt x="60938" y="1009"/>
                  </a:lnTo>
                  <a:lnTo>
                    <a:pt x="60406" y="701"/>
                  </a:lnTo>
                  <a:lnTo>
                    <a:pt x="59845" y="477"/>
                  </a:lnTo>
                  <a:lnTo>
                    <a:pt x="59257" y="281"/>
                  </a:lnTo>
                  <a:lnTo>
                    <a:pt x="58669" y="141"/>
                  </a:lnTo>
                  <a:lnTo>
                    <a:pt x="58052" y="29"/>
                  </a:lnTo>
                  <a:lnTo>
                    <a:pt x="57408" y="1"/>
                  </a:lnTo>
                  <a:close/>
                </a:path>
              </a:pathLst>
            </a:custGeom>
            <a:solidFill>
              <a:srgbClr val="000000">
                <a:alpha val="19550"/>
              </a:srgbClr>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latin typeface="Calibri"/>
              </a:endParaRPr>
            </a:p>
          </p:txBody>
        </p:sp>
        <p:sp>
          <p:nvSpPr>
            <p:cNvPr id="48" name="Google Shape;557;p19">
              <a:extLst>
                <a:ext uri="{FF2B5EF4-FFF2-40B4-BE49-F238E27FC236}">
                  <a16:creationId xmlns:a16="http://schemas.microsoft.com/office/drawing/2014/main" id="{4296FDDD-DBFB-1896-5E53-CDB60C2EC338}"/>
                </a:ext>
              </a:extLst>
            </p:cNvPr>
            <p:cNvSpPr/>
            <p:nvPr/>
          </p:nvSpPr>
          <p:spPr>
            <a:xfrm>
              <a:off x="3907543" y="981616"/>
              <a:ext cx="1327017" cy="1327017"/>
            </a:xfrm>
            <a:custGeom>
              <a:avLst/>
              <a:gdLst/>
              <a:ahLst/>
              <a:cxnLst/>
              <a:rect l="l" t="t" r="r" b="b"/>
              <a:pathLst>
                <a:path w="82092" h="82092" extrusionOk="0">
                  <a:moveTo>
                    <a:pt x="41046" y="0"/>
                  </a:moveTo>
                  <a:lnTo>
                    <a:pt x="39981" y="28"/>
                  </a:lnTo>
                  <a:lnTo>
                    <a:pt x="38945" y="56"/>
                  </a:lnTo>
                  <a:lnTo>
                    <a:pt x="37908" y="140"/>
                  </a:lnTo>
                  <a:lnTo>
                    <a:pt x="36843" y="224"/>
                  </a:lnTo>
                  <a:lnTo>
                    <a:pt x="35835" y="336"/>
                  </a:lnTo>
                  <a:lnTo>
                    <a:pt x="34798" y="476"/>
                  </a:lnTo>
                  <a:lnTo>
                    <a:pt x="33789" y="645"/>
                  </a:lnTo>
                  <a:lnTo>
                    <a:pt x="32781" y="841"/>
                  </a:lnTo>
                  <a:lnTo>
                    <a:pt x="31772" y="1065"/>
                  </a:lnTo>
                  <a:lnTo>
                    <a:pt x="30792" y="1289"/>
                  </a:lnTo>
                  <a:lnTo>
                    <a:pt x="29811" y="1569"/>
                  </a:lnTo>
                  <a:lnTo>
                    <a:pt x="28858" y="1849"/>
                  </a:lnTo>
                  <a:lnTo>
                    <a:pt x="27878" y="2157"/>
                  </a:lnTo>
                  <a:lnTo>
                    <a:pt x="26953" y="2494"/>
                  </a:lnTo>
                  <a:lnTo>
                    <a:pt x="26001" y="2858"/>
                  </a:lnTo>
                  <a:lnTo>
                    <a:pt x="25076" y="3222"/>
                  </a:lnTo>
                  <a:lnTo>
                    <a:pt x="24151" y="3642"/>
                  </a:lnTo>
                  <a:lnTo>
                    <a:pt x="23255" y="4063"/>
                  </a:lnTo>
                  <a:lnTo>
                    <a:pt x="22358" y="4511"/>
                  </a:lnTo>
                  <a:lnTo>
                    <a:pt x="21490" y="4959"/>
                  </a:lnTo>
                  <a:lnTo>
                    <a:pt x="20621" y="5435"/>
                  </a:lnTo>
                  <a:lnTo>
                    <a:pt x="19781" y="5940"/>
                  </a:lnTo>
                  <a:lnTo>
                    <a:pt x="18940" y="6472"/>
                  </a:lnTo>
                  <a:lnTo>
                    <a:pt x="18100" y="7004"/>
                  </a:lnTo>
                  <a:lnTo>
                    <a:pt x="17287" y="7593"/>
                  </a:lnTo>
                  <a:lnTo>
                    <a:pt x="16503" y="8153"/>
                  </a:lnTo>
                  <a:lnTo>
                    <a:pt x="15718" y="8770"/>
                  </a:lnTo>
                  <a:lnTo>
                    <a:pt x="14934" y="9386"/>
                  </a:lnTo>
                  <a:lnTo>
                    <a:pt x="14205" y="10002"/>
                  </a:lnTo>
                  <a:lnTo>
                    <a:pt x="13449" y="10675"/>
                  </a:lnTo>
                  <a:lnTo>
                    <a:pt x="12748" y="11347"/>
                  </a:lnTo>
                  <a:lnTo>
                    <a:pt x="12020" y="12020"/>
                  </a:lnTo>
                  <a:lnTo>
                    <a:pt x="11347" y="12720"/>
                  </a:lnTo>
                  <a:lnTo>
                    <a:pt x="10675" y="13448"/>
                  </a:lnTo>
                  <a:lnTo>
                    <a:pt x="10031" y="14177"/>
                  </a:lnTo>
                  <a:lnTo>
                    <a:pt x="9386" y="14933"/>
                  </a:lnTo>
                  <a:lnTo>
                    <a:pt x="8770" y="15718"/>
                  </a:lnTo>
                  <a:lnTo>
                    <a:pt x="8154" y="16502"/>
                  </a:lnTo>
                  <a:lnTo>
                    <a:pt x="7593" y="17287"/>
                  </a:lnTo>
                  <a:lnTo>
                    <a:pt x="7033" y="18099"/>
                  </a:lnTo>
                  <a:lnTo>
                    <a:pt x="6472" y="18940"/>
                  </a:lnTo>
                  <a:lnTo>
                    <a:pt x="5940" y="19780"/>
                  </a:lnTo>
                  <a:lnTo>
                    <a:pt x="5436" y="20621"/>
                  </a:lnTo>
                  <a:lnTo>
                    <a:pt x="4960" y="21489"/>
                  </a:lnTo>
                  <a:lnTo>
                    <a:pt x="4511" y="22358"/>
                  </a:lnTo>
                  <a:lnTo>
                    <a:pt x="4063" y="23255"/>
                  </a:lnTo>
                  <a:lnTo>
                    <a:pt x="3643" y="24151"/>
                  </a:lnTo>
                  <a:lnTo>
                    <a:pt x="3250" y="25076"/>
                  </a:lnTo>
                  <a:lnTo>
                    <a:pt x="2858" y="26000"/>
                  </a:lnTo>
                  <a:lnTo>
                    <a:pt x="2494" y="26925"/>
                  </a:lnTo>
                  <a:lnTo>
                    <a:pt x="2158" y="27877"/>
                  </a:lnTo>
                  <a:lnTo>
                    <a:pt x="1850" y="28830"/>
                  </a:lnTo>
                  <a:lnTo>
                    <a:pt x="1569" y="29811"/>
                  </a:lnTo>
                  <a:lnTo>
                    <a:pt x="1317" y="30791"/>
                  </a:lnTo>
                  <a:lnTo>
                    <a:pt x="1065" y="31772"/>
                  </a:lnTo>
                  <a:lnTo>
                    <a:pt x="841" y="32780"/>
                  </a:lnTo>
                  <a:lnTo>
                    <a:pt x="645" y="33789"/>
                  </a:lnTo>
                  <a:lnTo>
                    <a:pt x="477" y="34798"/>
                  </a:lnTo>
                  <a:lnTo>
                    <a:pt x="337" y="35806"/>
                  </a:lnTo>
                  <a:lnTo>
                    <a:pt x="225" y="36843"/>
                  </a:lnTo>
                  <a:lnTo>
                    <a:pt x="141" y="37880"/>
                  </a:lnTo>
                  <a:lnTo>
                    <a:pt x="56" y="38944"/>
                  </a:lnTo>
                  <a:lnTo>
                    <a:pt x="28" y="39981"/>
                  </a:lnTo>
                  <a:lnTo>
                    <a:pt x="0" y="41046"/>
                  </a:lnTo>
                  <a:lnTo>
                    <a:pt x="28" y="42110"/>
                  </a:lnTo>
                  <a:lnTo>
                    <a:pt x="56" y="43147"/>
                  </a:lnTo>
                  <a:lnTo>
                    <a:pt x="141" y="44212"/>
                  </a:lnTo>
                  <a:lnTo>
                    <a:pt x="225" y="45248"/>
                  </a:lnTo>
                  <a:lnTo>
                    <a:pt x="337" y="46285"/>
                  </a:lnTo>
                  <a:lnTo>
                    <a:pt x="477" y="47294"/>
                  </a:lnTo>
                  <a:lnTo>
                    <a:pt x="645" y="48302"/>
                  </a:lnTo>
                  <a:lnTo>
                    <a:pt x="841" y="49311"/>
                  </a:lnTo>
                  <a:lnTo>
                    <a:pt x="1065" y="50319"/>
                  </a:lnTo>
                  <a:lnTo>
                    <a:pt x="1317" y="51300"/>
                  </a:lnTo>
                  <a:lnTo>
                    <a:pt x="1569" y="52281"/>
                  </a:lnTo>
                  <a:lnTo>
                    <a:pt x="1850" y="53261"/>
                  </a:lnTo>
                  <a:lnTo>
                    <a:pt x="2158" y="54214"/>
                  </a:lnTo>
                  <a:lnTo>
                    <a:pt x="2494" y="55166"/>
                  </a:lnTo>
                  <a:lnTo>
                    <a:pt x="2858" y="56091"/>
                  </a:lnTo>
                  <a:lnTo>
                    <a:pt x="3250" y="57016"/>
                  </a:lnTo>
                  <a:lnTo>
                    <a:pt x="3643" y="57940"/>
                  </a:lnTo>
                  <a:lnTo>
                    <a:pt x="4063" y="58837"/>
                  </a:lnTo>
                  <a:lnTo>
                    <a:pt x="4511" y="59733"/>
                  </a:lnTo>
                  <a:lnTo>
                    <a:pt x="4960" y="60602"/>
                  </a:lnTo>
                  <a:lnTo>
                    <a:pt x="5436" y="61470"/>
                  </a:lnTo>
                  <a:lnTo>
                    <a:pt x="5940" y="62339"/>
                  </a:lnTo>
                  <a:lnTo>
                    <a:pt x="6472" y="63179"/>
                  </a:lnTo>
                  <a:lnTo>
                    <a:pt x="7033" y="63992"/>
                  </a:lnTo>
                  <a:lnTo>
                    <a:pt x="7593" y="64804"/>
                  </a:lnTo>
                  <a:lnTo>
                    <a:pt x="8154" y="65589"/>
                  </a:lnTo>
                  <a:lnTo>
                    <a:pt x="8770" y="66373"/>
                  </a:lnTo>
                  <a:lnTo>
                    <a:pt x="9386" y="67158"/>
                  </a:lnTo>
                  <a:lnTo>
                    <a:pt x="10031" y="67914"/>
                  </a:lnTo>
                  <a:lnTo>
                    <a:pt x="10675" y="68643"/>
                  </a:lnTo>
                  <a:lnTo>
                    <a:pt x="11347" y="69371"/>
                  </a:lnTo>
                  <a:lnTo>
                    <a:pt x="12020" y="70072"/>
                  </a:lnTo>
                  <a:lnTo>
                    <a:pt x="12748" y="70744"/>
                  </a:lnTo>
                  <a:lnTo>
                    <a:pt x="13449" y="71416"/>
                  </a:lnTo>
                  <a:lnTo>
                    <a:pt x="14205" y="72089"/>
                  </a:lnTo>
                  <a:lnTo>
                    <a:pt x="14934" y="72705"/>
                  </a:lnTo>
                  <a:lnTo>
                    <a:pt x="15718" y="73322"/>
                  </a:lnTo>
                  <a:lnTo>
                    <a:pt x="16503" y="73938"/>
                  </a:lnTo>
                  <a:lnTo>
                    <a:pt x="17287" y="74526"/>
                  </a:lnTo>
                  <a:lnTo>
                    <a:pt x="18100" y="75087"/>
                  </a:lnTo>
                  <a:lnTo>
                    <a:pt x="18940" y="75619"/>
                  </a:lnTo>
                  <a:lnTo>
                    <a:pt x="19781" y="76151"/>
                  </a:lnTo>
                  <a:lnTo>
                    <a:pt x="20621" y="76656"/>
                  </a:lnTo>
                  <a:lnTo>
                    <a:pt x="21490" y="77132"/>
                  </a:lnTo>
                  <a:lnTo>
                    <a:pt x="22358" y="77608"/>
                  </a:lnTo>
                  <a:lnTo>
                    <a:pt x="23255" y="78029"/>
                  </a:lnTo>
                  <a:lnTo>
                    <a:pt x="24151" y="78449"/>
                  </a:lnTo>
                  <a:lnTo>
                    <a:pt x="25076" y="78869"/>
                  </a:lnTo>
                  <a:lnTo>
                    <a:pt x="26001" y="79233"/>
                  </a:lnTo>
                  <a:lnTo>
                    <a:pt x="26953" y="79598"/>
                  </a:lnTo>
                  <a:lnTo>
                    <a:pt x="27878" y="79934"/>
                  </a:lnTo>
                  <a:lnTo>
                    <a:pt x="28858" y="80242"/>
                  </a:lnTo>
                  <a:lnTo>
                    <a:pt x="29811" y="80522"/>
                  </a:lnTo>
                  <a:lnTo>
                    <a:pt x="30792" y="80802"/>
                  </a:lnTo>
                  <a:lnTo>
                    <a:pt x="31772" y="81026"/>
                  </a:lnTo>
                  <a:lnTo>
                    <a:pt x="32781" y="81251"/>
                  </a:lnTo>
                  <a:lnTo>
                    <a:pt x="33789" y="81447"/>
                  </a:lnTo>
                  <a:lnTo>
                    <a:pt x="34798" y="81615"/>
                  </a:lnTo>
                  <a:lnTo>
                    <a:pt x="35835" y="81755"/>
                  </a:lnTo>
                  <a:lnTo>
                    <a:pt x="36843" y="81867"/>
                  </a:lnTo>
                  <a:lnTo>
                    <a:pt x="37908" y="81979"/>
                  </a:lnTo>
                  <a:lnTo>
                    <a:pt x="38945" y="82035"/>
                  </a:lnTo>
                  <a:lnTo>
                    <a:pt x="39981" y="82063"/>
                  </a:lnTo>
                  <a:lnTo>
                    <a:pt x="41046" y="82091"/>
                  </a:lnTo>
                  <a:lnTo>
                    <a:pt x="42111" y="82063"/>
                  </a:lnTo>
                  <a:lnTo>
                    <a:pt x="43175" y="82035"/>
                  </a:lnTo>
                  <a:lnTo>
                    <a:pt x="44212" y="81979"/>
                  </a:lnTo>
                  <a:lnTo>
                    <a:pt x="45249" y="81867"/>
                  </a:lnTo>
                  <a:lnTo>
                    <a:pt x="46285" y="81755"/>
                  </a:lnTo>
                  <a:lnTo>
                    <a:pt x="47294" y="81615"/>
                  </a:lnTo>
                  <a:lnTo>
                    <a:pt x="48331" y="81447"/>
                  </a:lnTo>
                  <a:lnTo>
                    <a:pt x="49311" y="81251"/>
                  </a:lnTo>
                  <a:lnTo>
                    <a:pt x="50320" y="81026"/>
                  </a:lnTo>
                  <a:lnTo>
                    <a:pt x="51300" y="80802"/>
                  </a:lnTo>
                  <a:lnTo>
                    <a:pt x="52281" y="80522"/>
                  </a:lnTo>
                  <a:lnTo>
                    <a:pt x="53262" y="80242"/>
                  </a:lnTo>
                  <a:lnTo>
                    <a:pt x="54214" y="79934"/>
                  </a:lnTo>
                  <a:lnTo>
                    <a:pt x="55167" y="79598"/>
                  </a:lnTo>
                  <a:lnTo>
                    <a:pt x="56091" y="79233"/>
                  </a:lnTo>
                  <a:lnTo>
                    <a:pt x="57016" y="78869"/>
                  </a:lnTo>
                  <a:lnTo>
                    <a:pt x="57941" y="78449"/>
                  </a:lnTo>
                  <a:lnTo>
                    <a:pt x="58837" y="78029"/>
                  </a:lnTo>
                  <a:lnTo>
                    <a:pt x="59734" y="77608"/>
                  </a:lnTo>
                  <a:lnTo>
                    <a:pt x="60602" y="77132"/>
                  </a:lnTo>
                  <a:lnTo>
                    <a:pt x="61471" y="76656"/>
                  </a:lnTo>
                  <a:lnTo>
                    <a:pt x="62339" y="76151"/>
                  </a:lnTo>
                  <a:lnTo>
                    <a:pt x="63180" y="75619"/>
                  </a:lnTo>
                  <a:lnTo>
                    <a:pt x="63992" y="75087"/>
                  </a:lnTo>
                  <a:lnTo>
                    <a:pt x="64805" y="74526"/>
                  </a:lnTo>
                  <a:lnTo>
                    <a:pt x="65617" y="73938"/>
                  </a:lnTo>
                  <a:lnTo>
                    <a:pt x="66402" y="73322"/>
                  </a:lnTo>
                  <a:lnTo>
                    <a:pt x="67158" y="72705"/>
                  </a:lnTo>
                  <a:lnTo>
                    <a:pt x="67915" y="72089"/>
                  </a:lnTo>
                  <a:lnTo>
                    <a:pt x="68643" y="71416"/>
                  </a:lnTo>
                  <a:lnTo>
                    <a:pt x="69372" y="70744"/>
                  </a:lnTo>
                  <a:lnTo>
                    <a:pt x="70072" y="70072"/>
                  </a:lnTo>
                  <a:lnTo>
                    <a:pt x="70773" y="69371"/>
                  </a:lnTo>
                  <a:lnTo>
                    <a:pt x="71417" y="68643"/>
                  </a:lnTo>
                  <a:lnTo>
                    <a:pt x="72089" y="67914"/>
                  </a:lnTo>
                  <a:lnTo>
                    <a:pt x="72734" y="67158"/>
                  </a:lnTo>
                  <a:lnTo>
                    <a:pt x="73350" y="66373"/>
                  </a:lnTo>
                  <a:lnTo>
                    <a:pt x="73938" y="65589"/>
                  </a:lnTo>
                  <a:lnTo>
                    <a:pt x="74527" y="64804"/>
                  </a:lnTo>
                  <a:lnTo>
                    <a:pt x="75087" y="63992"/>
                  </a:lnTo>
                  <a:lnTo>
                    <a:pt x="75620" y="63179"/>
                  </a:lnTo>
                  <a:lnTo>
                    <a:pt x="76152" y="62339"/>
                  </a:lnTo>
                  <a:lnTo>
                    <a:pt x="76656" y="61470"/>
                  </a:lnTo>
                  <a:lnTo>
                    <a:pt x="77132" y="60602"/>
                  </a:lnTo>
                  <a:lnTo>
                    <a:pt x="77609" y="59733"/>
                  </a:lnTo>
                  <a:lnTo>
                    <a:pt x="78057" y="58837"/>
                  </a:lnTo>
                  <a:lnTo>
                    <a:pt x="78477" y="57940"/>
                  </a:lnTo>
                  <a:lnTo>
                    <a:pt x="78870" y="57016"/>
                  </a:lnTo>
                  <a:lnTo>
                    <a:pt x="79234" y="56091"/>
                  </a:lnTo>
                  <a:lnTo>
                    <a:pt x="79598" y="55166"/>
                  </a:lnTo>
                  <a:lnTo>
                    <a:pt x="79934" y="54214"/>
                  </a:lnTo>
                  <a:lnTo>
                    <a:pt x="80242" y="53261"/>
                  </a:lnTo>
                  <a:lnTo>
                    <a:pt x="80523" y="52281"/>
                  </a:lnTo>
                  <a:lnTo>
                    <a:pt x="80803" y="51300"/>
                  </a:lnTo>
                  <a:lnTo>
                    <a:pt x="81055" y="50319"/>
                  </a:lnTo>
                  <a:lnTo>
                    <a:pt x="81251" y="49311"/>
                  </a:lnTo>
                  <a:lnTo>
                    <a:pt x="81447" y="48302"/>
                  </a:lnTo>
                  <a:lnTo>
                    <a:pt x="81615" y="47294"/>
                  </a:lnTo>
                  <a:lnTo>
                    <a:pt x="81755" y="46285"/>
                  </a:lnTo>
                  <a:lnTo>
                    <a:pt x="81867" y="45248"/>
                  </a:lnTo>
                  <a:lnTo>
                    <a:pt x="81979" y="44212"/>
                  </a:lnTo>
                  <a:lnTo>
                    <a:pt x="82036" y="43147"/>
                  </a:lnTo>
                  <a:lnTo>
                    <a:pt x="82092" y="42110"/>
                  </a:lnTo>
                  <a:lnTo>
                    <a:pt x="82092" y="41046"/>
                  </a:lnTo>
                  <a:lnTo>
                    <a:pt x="82092" y="39981"/>
                  </a:lnTo>
                  <a:lnTo>
                    <a:pt x="82036" y="38944"/>
                  </a:lnTo>
                  <a:lnTo>
                    <a:pt x="81979" y="37880"/>
                  </a:lnTo>
                  <a:lnTo>
                    <a:pt x="81867" y="36843"/>
                  </a:lnTo>
                  <a:lnTo>
                    <a:pt x="81755" y="35806"/>
                  </a:lnTo>
                  <a:lnTo>
                    <a:pt x="81615" y="34798"/>
                  </a:lnTo>
                  <a:lnTo>
                    <a:pt x="81447" y="33789"/>
                  </a:lnTo>
                  <a:lnTo>
                    <a:pt x="81251" y="32780"/>
                  </a:lnTo>
                  <a:lnTo>
                    <a:pt x="81055" y="31772"/>
                  </a:lnTo>
                  <a:lnTo>
                    <a:pt x="80803" y="30791"/>
                  </a:lnTo>
                  <a:lnTo>
                    <a:pt x="80523" y="29811"/>
                  </a:lnTo>
                  <a:lnTo>
                    <a:pt x="80242" y="28830"/>
                  </a:lnTo>
                  <a:lnTo>
                    <a:pt x="79934" y="27877"/>
                  </a:lnTo>
                  <a:lnTo>
                    <a:pt x="79598" y="26925"/>
                  </a:lnTo>
                  <a:lnTo>
                    <a:pt x="79234" y="26000"/>
                  </a:lnTo>
                  <a:lnTo>
                    <a:pt x="78870" y="25076"/>
                  </a:lnTo>
                  <a:lnTo>
                    <a:pt x="78477" y="24151"/>
                  </a:lnTo>
                  <a:lnTo>
                    <a:pt x="78057" y="23255"/>
                  </a:lnTo>
                  <a:lnTo>
                    <a:pt x="77609" y="22358"/>
                  </a:lnTo>
                  <a:lnTo>
                    <a:pt x="77132" y="21489"/>
                  </a:lnTo>
                  <a:lnTo>
                    <a:pt x="76656" y="20621"/>
                  </a:lnTo>
                  <a:lnTo>
                    <a:pt x="76152" y="19780"/>
                  </a:lnTo>
                  <a:lnTo>
                    <a:pt x="75620" y="18940"/>
                  </a:lnTo>
                  <a:lnTo>
                    <a:pt x="75087" y="18099"/>
                  </a:lnTo>
                  <a:lnTo>
                    <a:pt x="74527" y="17287"/>
                  </a:lnTo>
                  <a:lnTo>
                    <a:pt x="73938" y="16502"/>
                  </a:lnTo>
                  <a:lnTo>
                    <a:pt x="73350" y="15718"/>
                  </a:lnTo>
                  <a:lnTo>
                    <a:pt x="72734" y="14933"/>
                  </a:lnTo>
                  <a:lnTo>
                    <a:pt x="72089" y="14177"/>
                  </a:lnTo>
                  <a:lnTo>
                    <a:pt x="71417" y="13448"/>
                  </a:lnTo>
                  <a:lnTo>
                    <a:pt x="70773" y="12720"/>
                  </a:lnTo>
                  <a:lnTo>
                    <a:pt x="70072" y="12020"/>
                  </a:lnTo>
                  <a:lnTo>
                    <a:pt x="69372" y="11347"/>
                  </a:lnTo>
                  <a:lnTo>
                    <a:pt x="68643" y="10675"/>
                  </a:lnTo>
                  <a:lnTo>
                    <a:pt x="67915" y="10002"/>
                  </a:lnTo>
                  <a:lnTo>
                    <a:pt x="67158" y="9386"/>
                  </a:lnTo>
                  <a:lnTo>
                    <a:pt x="66402" y="8770"/>
                  </a:lnTo>
                  <a:lnTo>
                    <a:pt x="65617" y="8153"/>
                  </a:lnTo>
                  <a:lnTo>
                    <a:pt x="64805" y="7593"/>
                  </a:lnTo>
                  <a:lnTo>
                    <a:pt x="63992" y="7004"/>
                  </a:lnTo>
                  <a:lnTo>
                    <a:pt x="63180" y="6472"/>
                  </a:lnTo>
                  <a:lnTo>
                    <a:pt x="62339" y="5940"/>
                  </a:lnTo>
                  <a:lnTo>
                    <a:pt x="61471" y="5435"/>
                  </a:lnTo>
                  <a:lnTo>
                    <a:pt x="60602" y="4959"/>
                  </a:lnTo>
                  <a:lnTo>
                    <a:pt x="59734" y="4511"/>
                  </a:lnTo>
                  <a:lnTo>
                    <a:pt x="58837" y="4063"/>
                  </a:lnTo>
                  <a:lnTo>
                    <a:pt x="57941" y="3642"/>
                  </a:lnTo>
                  <a:lnTo>
                    <a:pt x="57016" y="3222"/>
                  </a:lnTo>
                  <a:lnTo>
                    <a:pt x="56091" y="2858"/>
                  </a:lnTo>
                  <a:lnTo>
                    <a:pt x="55167" y="2494"/>
                  </a:lnTo>
                  <a:lnTo>
                    <a:pt x="54214" y="2157"/>
                  </a:lnTo>
                  <a:lnTo>
                    <a:pt x="53262" y="1849"/>
                  </a:lnTo>
                  <a:lnTo>
                    <a:pt x="52281" y="1569"/>
                  </a:lnTo>
                  <a:lnTo>
                    <a:pt x="51300" y="1289"/>
                  </a:lnTo>
                  <a:lnTo>
                    <a:pt x="50320" y="1065"/>
                  </a:lnTo>
                  <a:lnTo>
                    <a:pt x="49311" y="841"/>
                  </a:lnTo>
                  <a:lnTo>
                    <a:pt x="48331" y="645"/>
                  </a:lnTo>
                  <a:lnTo>
                    <a:pt x="47294" y="476"/>
                  </a:lnTo>
                  <a:lnTo>
                    <a:pt x="46285" y="336"/>
                  </a:lnTo>
                  <a:lnTo>
                    <a:pt x="45249" y="224"/>
                  </a:lnTo>
                  <a:lnTo>
                    <a:pt x="44212" y="140"/>
                  </a:lnTo>
                  <a:lnTo>
                    <a:pt x="43175" y="56"/>
                  </a:lnTo>
                  <a:lnTo>
                    <a:pt x="42111" y="28"/>
                  </a:lnTo>
                  <a:lnTo>
                    <a:pt x="41046" y="0"/>
                  </a:lnTo>
                  <a:close/>
                </a:path>
              </a:pathLst>
            </a:custGeom>
            <a:solidFill>
              <a:srgbClr val="000000">
                <a:alpha val="19550"/>
              </a:srgbClr>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latin typeface="Calibri"/>
              </a:endParaRPr>
            </a:p>
          </p:txBody>
        </p:sp>
        <p:sp>
          <p:nvSpPr>
            <p:cNvPr id="49" name="Google Shape;558;p19">
              <a:extLst>
                <a:ext uri="{FF2B5EF4-FFF2-40B4-BE49-F238E27FC236}">
                  <a16:creationId xmlns:a16="http://schemas.microsoft.com/office/drawing/2014/main" id="{87A97133-9C5D-285C-06F2-187B3FBD8313}"/>
                </a:ext>
              </a:extLst>
            </p:cNvPr>
            <p:cNvSpPr/>
            <p:nvPr/>
          </p:nvSpPr>
          <p:spPr>
            <a:xfrm>
              <a:off x="3879463" y="2900619"/>
              <a:ext cx="1383174" cy="1067052"/>
            </a:xfrm>
            <a:custGeom>
              <a:avLst/>
              <a:gdLst/>
              <a:ahLst/>
              <a:cxnLst/>
              <a:rect l="l" t="t" r="r" b="b"/>
              <a:pathLst>
                <a:path w="85566" h="66010" extrusionOk="0">
                  <a:moveTo>
                    <a:pt x="23619" y="1"/>
                  </a:moveTo>
                  <a:lnTo>
                    <a:pt x="23031" y="57"/>
                  </a:lnTo>
                  <a:lnTo>
                    <a:pt x="22442" y="197"/>
                  </a:lnTo>
                  <a:lnTo>
                    <a:pt x="21854" y="365"/>
                  </a:lnTo>
                  <a:lnTo>
                    <a:pt x="21294" y="561"/>
                  </a:lnTo>
                  <a:lnTo>
                    <a:pt x="20761" y="841"/>
                  </a:lnTo>
                  <a:lnTo>
                    <a:pt x="20257" y="1150"/>
                  </a:lnTo>
                  <a:lnTo>
                    <a:pt x="19781" y="1514"/>
                  </a:lnTo>
                  <a:lnTo>
                    <a:pt x="19332" y="1906"/>
                  </a:lnTo>
                  <a:lnTo>
                    <a:pt x="18912" y="2354"/>
                  </a:lnTo>
                  <a:lnTo>
                    <a:pt x="18548" y="2831"/>
                  </a:lnTo>
                  <a:lnTo>
                    <a:pt x="18212" y="3335"/>
                  </a:lnTo>
                  <a:lnTo>
                    <a:pt x="17903" y="3895"/>
                  </a:lnTo>
                  <a:lnTo>
                    <a:pt x="17679" y="4484"/>
                  </a:lnTo>
                  <a:lnTo>
                    <a:pt x="421" y="52085"/>
                  </a:lnTo>
                  <a:lnTo>
                    <a:pt x="281" y="52449"/>
                  </a:lnTo>
                  <a:lnTo>
                    <a:pt x="196" y="52786"/>
                  </a:lnTo>
                  <a:lnTo>
                    <a:pt x="112" y="53150"/>
                  </a:lnTo>
                  <a:lnTo>
                    <a:pt x="56" y="53486"/>
                  </a:lnTo>
                  <a:lnTo>
                    <a:pt x="28" y="53850"/>
                  </a:lnTo>
                  <a:lnTo>
                    <a:pt x="0" y="54187"/>
                  </a:lnTo>
                  <a:lnTo>
                    <a:pt x="0" y="54551"/>
                  </a:lnTo>
                  <a:lnTo>
                    <a:pt x="28" y="54887"/>
                  </a:lnTo>
                  <a:lnTo>
                    <a:pt x="56" y="55223"/>
                  </a:lnTo>
                  <a:lnTo>
                    <a:pt x="112" y="55587"/>
                  </a:lnTo>
                  <a:lnTo>
                    <a:pt x="168" y="55924"/>
                  </a:lnTo>
                  <a:lnTo>
                    <a:pt x="253" y="56260"/>
                  </a:lnTo>
                  <a:lnTo>
                    <a:pt x="365" y="56568"/>
                  </a:lnTo>
                  <a:lnTo>
                    <a:pt x="477" y="56904"/>
                  </a:lnTo>
                  <a:lnTo>
                    <a:pt x="617" y="57212"/>
                  </a:lnTo>
                  <a:lnTo>
                    <a:pt x="757" y="57521"/>
                  </a:lnTo>
                  <a:lnTo>
                    <a:pt x="925" y="57829"/>
                  </a:lnTo>
                  <a:lnTo>
                    <a:pt x="1093" y="58109"/>
                  </a:lnTo>
                  <a:lnTo>
                    <a:pt x="1289" y="58389"/>
                  </a:lnTo>
                  <a:lnTo>
                    <a:pt x="1485" y="58669"/>
                  </a:lnTo>
                  <a:lnTo>
                    <a:pt x="1709" y="58922"/>
                  </a:lnTo>
                  <a:lnTo>
                    <a:pt x="1962" y="59174"/>
                  </a:lnTo>
                  <a:lnTo>
                    <a:pt x="2186" y="59426"/>
                  </a:lnTo>
                  <a:lnTo>
                    <a:pt x="2466" y="59650"/>
                  </a:lnTo>
                  <a:lnTo>
                    <a:pt x="2718" y="59846"/>
                  </a:lnTo>
                  <a:lnTo>
                    <a:pt x="3026" y="60070"/>
                  </a:lnTo>
                  <a:lnTo>
                    <a:pt x="3306" y="60238"/>
                  </a:lnTo>
                  <a:lnTo>
                    <a:pt x="3615" y="60406"/>
                  </a:lnTo>
                  <a:lnTo>
                    <a:pt x="3951" y="60575"/>
                  </a:lnTo>
                  <a:lnTo>
                    <a:pt x="4259" y="60715"/>
                  </a:lnTo>
                  <a:lnTo>
                    <a:pt x="4623" y="60827"/>
                  </a:lnTo>
                  <a:lnTo>
                    <a:pt x="4959" y="60939"/>
                  </a:lnTo>
                  <a:lnTo>
                    <a:pt x="7229" y="61555"/>
                  </a:lnTo>
                  <a:lnTo>
                    <a:pt x="9526" y="62115"/>
                  </a:lnTo>
                  <a:lnTo>
                    <a:pt x="11796" y="62620"/>
                  </a:lnTo>
                  <a:lnTo>
                    <a:pt x="14121" y="63124"/>
                  </a:lnTo>
                  <a:lnTo>
                    <a:pt x="16447" y="63572"/>
                  </a:lnTo>
                  <a:lnTo>
                    <a:pt x="18772" y="63993"/>
                  </a:lnTo>
                  <a:lnTo>
                    <a:pt x="21126" y="64357"/>
                  </a:lnTo>
                  <a:lnTo>
                    <a:pt x="23479" y="64693"/>
                  </a:lnTo>
                  <a:lnTo>
                    <a:pt x="25860" y="65001"/>
                  </a:lnTo>
                  <a:lnTo>
                    <a:pt x="28242" y="65253"/>
                  </a:lnTo>
                  <a:lnTo>
                    <a:pt x="30651" y="65478"/>
                  </a:lnTo>
                  <a:lnTo>
                    <a:pt x="33061" y="65674"/>
                  </a:lnTo>
                  <a:lnTo>
                    <a:pt x="35470" y="65814"/>
                  </a:lnTo>
                  <a:lnTo>
                    <a:pt x="37908" y="65926"/>
                  </a:lnTo>
                  <a:lnTo>
                    <a:pt x="40345" y="65982"/>
                  </a:lnTo>
                  <a:lnTo>
                    <a:pt x="42783" y="66010"/>
                  </a:lnTo>
                  <a:lnTo>
                    <a:pt x="45249" y="65982"/>
                  </a:lnTo>
                  <a:lnTo>
                    <a:pt x="47686" y="65926"/>
                  </a:lnTo>
                  <a:lnTo>
                    <a:pt x="50096" y="65814"/>
                  </a:lnTo>
                  <a:lnTo>
                    <a:pt x="52533" y="65674"/>
                  </a:lnTo>
                  <a:lnTo>
                    <a:pt x="54943" y="65478"/>
                  </a:lnTo>
                  <a:lnTo>
                    <a:pt x="57324" y="65253"/>
                  </a:lnTo>
                  <a:lnTo>
                    <a:pt x="59706" y="65001"/>
                  </a:lnTo>
                  <a:lnTo>
                    <a:pt x="62087" y="64693"/>
                  </a:lnTo>
                  <a:lnTo>
                    <a:pt x="64440" y="64357"/>
                  </a:lnTo>
                  <a:lnTo>
                    <a:pt x="66794" y="63993"/>
                  </a:lnTo>
                  <a:lnTo>
                    <a:pt x="69147" y="63572"/>
                  </a:lnTo>
                  <a:lnTo>
                    <a:pt x="71473" y="63124"/>
                  </a:lnTo>
                  <a:lnTo>
                    <a:pt x="73770" y="62620"/>
                  </a:lnTo>
                  <a:lnTo>
                    <a:pt x="76068" y="62115"/>
                  </a:lnTo>
                  <a:lnTo>
                    <a:pt x="78337" y="61555"/>
                  </a:lnTo>
                  <a:lnTo>
                    <a:pt x="80607" y="60939"/>
                  </a:lnTo>
                  <a:lnTo>
                    <a:pt x="80971" y="60827"/>
                  </a:lnTo>
                  <a:lnTo>
                    <a:pt x="81307" y="60715"/>
                  </a:lnTo>
                  <a:lnTo>
                    <a:pt x="81643" y="60575"/>
                  </a:lnTo>
                  <a:lnTo>
                    <a:pt x="81951" y="60406"/>
                  </a:lnTo>
                  <a:lnTo>
                    <a:pt x="82260" y="60238"/>
                  </a:lnTo>
                  <a:lnTo>
                    <a:pt x="82568" y="60070"/>
                  </a:lnTo>
                  <a:lnTo>
                    <a:pt x="82848" y="59846"/>
                  </a:lnTo>
                  <a:lnTo>
                    <a:pt x="83128" y="59650"/>
                  </a:lnTo>
                  <a:lnTo>
                    <a:pt x="83380" y="59426"/>
                  </a:lnTo>
                  <a:lnTo>
                    <a:pt x="83632" y="59174"/>
                  </a:lnTo>
                  <a:lnTo>
                    <a:pt x="83857" y="58922"/>
                  </a:lnTo>
                  <a:lnTo>
                    <a:pt x="84081" y="58669"/>
                  </a:lnTo>
                  <a:lnTo>
                    <a:pt x="84277" y="58389"/>
                  </a:lnTo>
                  <a:lnTo>
                    <a:pt x="84473" y="58109"/>
                  </a:lnTo>
                  <a:lnTo>
                    <a:pt x="84669" y="57829"/>
                  </a:lnTo>
                  <a:lnTo>
                    <a:pt x="84837" y="57521"/>
                  </a:lnTo>
                  <a:lnTo>
                    <a:pt x="84977" y="57212"/>
                  </a:lnTo>
                  <a:lnTo>
                    <a:pt x="85117" y="56904"/>
                  </a:lnTo>
                  <a:lnTo>
                    <a:pt x="85229" y="56568"/>
                  </a:lnTo>
                  <a:lnTo>
                    <a:pt x="85313" y="56260"/>
                  </a:lnTo>
                  <a:lnTo>
                    <a:pt x="85398" y="55924"/>
                  </a:lnTo>
                  <a:lnTo>
                    <a:pt x="85482" y="55587"/>
                  </a:lnTo>
                  <a:lnTo>
                    <a:pt x="85538" y="55251"/>
                  </a:lnTo>
                  <a:lnTo>
                    <a:pt x="85566" y="54887"/>
                  </a:lnTo>
                  <a:lnTo>
                    <a:pt x="85566" y="54551"/>
                  </a:lnTo>
                  <a:lnTo>
                    <a:pt x="85566" y="54187"/>
                  </a:lnTo>
                  <a:lnTo>
                    <a:pt x="85566" y="53850"/>
                  </a:lnTo>
                  <a:lnTo>
                    <a:pt x="85510" y="53486"/>
                  </a:lnTo>
                  <a:lnTo>
                    <a:pt x="85454" y="53150"/>
                  </a:lnTo>
                  <a:lnTo>
                    <a:pt x="85370" y="52786"/>
                  </a:lnTo>
                  <a:lnTo>
                    <a:pt x="85285" y="52449"/>
                  </a:lnTo>
                  <a:lnTo>
                    <a:pt x="85173" y="52085"/>
                  </a:lnTo>
                  <a:lnTo>
                    <a:pt x="67915" y="4484"/>
                  </a:lnTo>
                  <a:lnTo>
                    <a:pt x="67662" y="3895"/>
                  </a:lnTo>
                  <a:lnTo>
                    <a:pt x="67382" y="3335"/>
                  </a:lnTo>
                  <a:lnTo>
                    <a:pt x="67046" y="2831"/>
                  </a:lnTo>
                  <a:lnTo>
                    <a:pt x="66654" y="2354"/>
                  </a:lnTo>
                  <a:lnTo>
                    <a:pt x="66234" y="1906"/>
                  </a:lnTo>
                  <a:lnTo>
                    <a:pt x="65785" y="1514"/>
                  </a:lnTo>
                  <a:lnTo>
                    <a:pt x="65309" y="1150"/>
                  </a:lnTo>
                  <a:lnTo>
                    <a:pt x="64805" y="841"/>
                  </a:lnTo>
                  <a:lnTo>
                    <a:pt x="64272" y="561"/>
                  </a:lnTo>
                  <a:lnTo>
                    <a:pt x="63712" y="365"/>
                  </a:lnTo>
                  <a:lnTo>
                    <a:pt x="63152" y="197"/>
                  </a:lnTo>
                  <a:lnTo>
                    <a:pt x="62535" y="57"/>
                  </a:lnTo>
                  <a:lnTo>
                    <a:pt x="61947" y="1"/>
                  </a:lnTo>
                  <a:lnTo>
                    <a:pt x="61331" y="1"/>
                  </a:lnTo>
                  <a:lnTo>
                    <a:pt x="60714" y="57"/>
                  </a:lnTo>
                  <a:lnTo>
                    <a:pt x="60098" y="141"/>
                  </a:lnTo>
                  <a:lnTo>
                    <a:pt x="57996" y="589"/>
                  </a:lnTo>
                  <a:lnTo>
                    <a:pt x="55867" y="982"/>
                  </a:lnTo>
                  <a:lnTo>
                    <a:pt x="53738" y="1290"/>
                  </a:lnTo>
                  <a:lnTo>
                    <a:pt x="51580" y="1570"/>
                  </a:lnTo>
                  <a:lnTo>
                    <a:pt x="49395" y="1766"/>
                  </a:lnTo>
                  <a:lnTo>
                    <a:pt x="47210" y="1934"/>
                  </a:lnTo>
                  <a:lnTo>
                    <a:pt x="45024" y="2018"/>
                  </a:lnTo>
                  <a:lnTo>
                    <a:pt x="42783" y="2046"/>
                  </a:lnTo>
                  <a:lnTo>
                    <a:pt x="40570" y="2018"/>
                  </a:lnTo>
                  <a:lnTo>
                    <a:pt x="38356" y="1934"/>
                  </a:lnTo>
                  <a:lnTo>
                    <a:pt x="36171" y="1766"/>
                  </a:lnTo>
                  <a:lnTo>
                    <a:pt x="33986" y="1570"/>
                  </a:lnTo>
                  <a:lnTo>
                    <a:pt x="31828" y="1290"/>
                  </a:lnTo>
                  <a:lnTo>
                    <a:pt x="29699" y="982"/>
                  </a:lnTo>
                  <a:lnTo>
                    <a:pt x="27598" y="589"/>
                  </a:lnTo>
                  <a:lnTo>
                    <a:pt x="25496" y="141"/>
                  </a:lnTo>
                  <a:lnTo>
                    <a:pt x="24852" y="57"/>
                  </a:lnTo>
                  <a:lnTo>
                    <a:pt x="24235" y="1"/>
                  </a:lnTo>
                  <a:close/>
                </a:path>
              </a:pathLst>
            </a:custGeom>
            <a:solidFill>
              <a:srgbClr val="4F81BD"/>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Calibri"/>
              </a:endParaRPr>
            </a:p>
          </p:txBody>
        </p:sp>
        <p:sp>
          <p:nvSpPr>
            <p:cNvPr id="50" name="Google Shape;559;p19">
              <a:extLst>
                <a:ext uri="{FF2B5EF4-FFF2-40B4-BE49-F238E27FC236}">
                  <a16:creationId xmlns:a16="http://schemas.microsoft.com/office/drawing/2014/main" id="{463C74A8-7D19-A126-E99D-B772012E7A52}"/>
                </a:ext>
              </a:extLst>
            </p:cNvPr>
            <p:cNvSpPr/>
            <p:nvPr/>
          </p:nvSpPr>
          <p:spPr>
            <a:xfrm>
              <a:off x="2707307" y="2438202"/>
              <a:ext cx="1334712" cy="1329733"/>
            </a:xfrm>
            <a:custGeom>
              <a:avLst/>
              <a:gdLst/>
              <a:ahLst/>
              <a:cxnLst/>
              <a:rect l="l" t="t" r="r" b="b"/>
              <a:pathLst>
                <a:path w="82568" h="82260" extrusionOk="0">
                  <a:moveTo>
                    <a:pt x="49227" y="0"/>
                  </a:moveTo>
                  <a:lnTo>
                    <a:pt x="48610" y="28"/>
                  </a:lnTo>
                  <a:lnTo>
                    <a:pt x="48022" y="112"/>
                  </a:lnTo>
                  <a:lnTo>
                    <a:pt x="47434" y="280"/>
                  </a:lnTo>
                  <a:lnTo>
                    <a:pt x="46845" y="476"/>
                  </a:lnTo>
                  <a:lnTo>
                    <a:pt x="46257" y="729"/>
                  </a:lnTo>
                  <a:lnTo>
                    <a:pt x="45725" y="1065"/>
                  </a:lnTo>
                  <a:lnTo>
                    <a:pt x="3110" y="28438"/>
                  </a:lnTo>
                  <a:lnTo>
                    <a:pt x="2802" y="28634"/>
                  </a:lnTo>
                  <a:lnTo>
                    <a:pt x="2522" y="28858"/>
                  </a:lnTo>
                  <a:lnTo>
                    <a:pt x="2242" y="29082"/>
                  </a:lnTo>
                  <a:lnTo>
                    <a:pt x="1989" y="29334"/>
                  </a:lnTo>
                  <a:lnTo>
                    <a:pt x="1737" y="29587"/>
                  </a:lnTo>
                  <a:lnTo>
                    <a:pt x="1513" y="29867"/>
                  </a:lnTo>
                  <a:lnTo>
                    <a:pt x="1289" y="30147"/>
                  </a:lnTo>
                  <a:lnTo>
                    <a:pt x="1093" y="30427"/>
                  </a:lnTo>
                  <a:lnTo>
                    <a:pt x="925" y="30735"/>
                  </a:lnTo>
                  <a:lnTo>
                    <a:pt x="757" y="31015"/>
                  </a:lnTo>
                  <a:lnTo>
                    <a:pt x="617" y="31324"/>
                  </a:lnTo>
                  <a:lnTo>
                    <a:pt x="476" y="31660"/>
                  </a:lnTo>
                  <a:lnTo>
                    <a:pt x="364" y="31968"/>
                  </a:lnTo>
                  <a:lnTo>
                    <a:pt x="252" y="32304"/>
                  </a:lnTo>
                  <a:lnTo>
                    <a:pt x="168" y="32640"/>
                  </a:lnTo>
                  <a:lnTo>
                    <a:pt x="112" y="32977"/>
                  </a:lnTo>
                  <a:lnTo>
                    <a:pt x="56" y="33313"/>
                  </a:lnTo>
                  <a:lnTo>
                    <a:pt x="28" y="33649"/>
                  </a:lnTo>
                  <a:lnTo>
                    <a:pt x="0" y="33985"/>
                  </a:lnTo>
                  <a:lnTo>
                    <a:pt x="0" y="34321"/>
                  </a:lnTo>
                  <a:lnTo>
                    <a:pt x="28" y="34686"/>
                  </a:lnTo>
                  <a:lnTo>
                    <a:pt x="56" y="35022"/>
                  </a:lnTo>
                  <a:lnTo>
                    <a:pt x="112" y="35358"/>
                  </a:lnTo>
                  <a:lnTo>
                    <a:pt x="168" y="35694"/>
                  </a:lnTo>
                  <a:lnTo>
                    <a:pt x="280" y="36031"/>
                  </a:lnTo>
                  <a:lnTo>
                    <a:pt x="364" y="36367"/>
                  </a:lnTo>
                  <a:lnTo>
                    <a:pt x="504" y="36703"/>
                  </a:lnTo>
                  <a:lnTo>
                    <a:pt x="645" y="37039"/>
                  </a:lnTo>
                  <a:lnTo>
                    <a:pt x="813" y="37347"/>
                  </a:lnTo>
                  <a:lnTo>
                    <a:pt x="981" y="37656"/>
                  </a:lnTo>
                  <a:lnTo>
                    <a:pt x="1177" y="37964"/>
                  </a:lnTo>
                  <a:lnTo>
                    <a:pt x="1401" y="38272"/>
                  </a:lnTo>
                  <a:lnTo>
                    <a:pt x="2746" y="40009"/>
                  </a:lnTo>
                  <a:lnTo>
                    <a:pt x="4119" y="41718"/>
                  </a:lnTo>
                  <a:lnTo>
                    <a:pt x="5492" y="43399"/>
                  </a:lnTo>
                  <a:lnTo>
                    <a:pt x="6920" y="45052"/>
                  </a:lnTo>
                  <a:lnTo>
                    <a:pt x="8377" y="46705"/>
                  </a:lnTo>
                  <a:lnTo>
                    <a:pt x="9834" y="48330"/>
                  </a:lnTo>
                  <a:lnTo>
                    <a:pt x="11319" y="49927"/>
                  </a:lnTo>
                  <a:lnTo>
                    <a:pt x="12832" y="51496"/>
                  </a:lnTo>
                  <a:lnTo>
                    <a:pt x="14373" y="53037"/>
                  </a:lnTo>
                  <a:lnTo>
                    <a:pt x="15942" y="54578"/>
                  </a:lnTo>
                  <a:lnTo>
                    <a:pt x="17539" y="56063"/>
                  </a:lnTo>
                  <a:lnTo>
                    <a:pt x="19136" y="57548"/>
                  </a:lnTo>
                  <a:lnTo>
                    <a:pt x="20789" y="59005"/>
                  </a:lnTo>
                  <a:lnTo>
                    <a:pt x="22442" y="60434"/>
                  </a:lnTo>
                  <a:lnTo>
                    <a:pt x="24095" y="61835"/>
                  </a:lnTo>
                  <a:lnTo>
                    <a:pt x="25804" y="63235"/>
                  </a:lnTo>
                  <a:lnTo>
                    <a:pt x="27513" y="64580"/>
                  </a:lnTo>
                  <a:lnTo>
                    <a:pt x="29250" y="65897"/>
                  </a:lnTo>
                  <a:lnTo>
                    <a:pt x="31015" y="67214"/>
                  </a:lnTo>
                  <a:lnTo>
                    <a:pt x="32809" y="68475"/>
                  </a:lnTo>
                  <a:lnTo>
                    <a:pt x="34602" y="69735"/>
                  </a:lnTo>
                  <a:lnTo>
                    <a:pt x="36423" y="70968"/>
                  </a:lnTo>
                  <a:lnTo>
                    <a:pt x="38272" y="72145"/>
                  </a:lnTo>
                  <a:lnTo>
                    <a:pt x="40121" y="73322"/>
                  </a:lnTo>
                  <a:lnTo>
                    <a:pt x="41998" y="74470"/>
                  </a:lnTo>
                  <a:lnTo>
                    <a:pt x="43904" y="75563"/>
                  </a:lnTo>
                  <a:lnTo>
                    <a:pt x="45809" y="76656"/>
                  </a:lnTo>
                  <a:lnTo>
                    <a:pt x="47742" y="77720"/>
                  </a:lnTo>
                  <a:lnTo>
                    <a:pt x="49703" y="78729"/>
                  </a:lnTo>
                  <a:lnTo>
                    <a:pt x="51664" y="79738"/>
                  </a:lnTo>
                  <a:lnTo>
                    <a:pt x="53654" y="80690"/>
                  </a:lnTo>
                  <a:lnTo>
                    <a:pt x="55671" y="81643"/>
                  </a:lnTo>
                  <a:lnTo>
                    <a:pt x="56007" y="81783"/>
                  </a:lnTo>
                  <a:lnTo>
                    <a:pt x="56343" y="81923"/>
                  </a:lnTo>
                  <a:lnTo>
                    <a:pt x="56708" y="82007"/>
                  </a:lnTo>
                  <a:lnTo>
                    <a:pt x="57044" y="82091"/>
                  </a:lnTo>
                  <a:lnTo>
                    <a:pt x="57408" y="82175"/>
                  </a:lnTo>
                  <a:lnTo>
                    <a:pt x="57744" y="82231"/>
                  </a:lnTo>
                  <a:lnTo>
                    <a:pt x="58080" y="82259"/>
                  </a:lnTo>
                  <a:lnTo>
                    <a:pt x="58781" y="82259"/>
                  </a:lnTo>
                  <a:lnTo>
                    <a:pt x="59145" y="82231"/>
                  </a:lnTo>
                  <a:lnTo>
                    <a:pt x="59481" y="82203"/>
                  </a:lnTo>
                  <a:lnTo>
                    <a:pt x="59817" y="82119"/>
                  </a:lnTo>
                  <a:lnTo>
                    <a:pt x="60154" y="82063"/>
                  </a:lnTo>
                  <a:lnTo>
                    <a:pt x="60490" y="81951"/>
                  </a:lnTo>
                  <a:lnTo>
                    <a:pt x="60798" y="81867"/>
                  </a:lnTo>
                  <a:lnTo>
                    <a:pt x="61134" y="81727"/>
                  </a:lnTo>
                  <a:lnTo>
                    <a:pt x="61442" y="81587"/>
                  </a:lnTo>
                  <a:lnTo>
                    <a:pt x="61751" y="81447"/>
                  </a:lnTo>
                  <a:lnTo>
                    <a:pt x="62031" y="81279"/>
                  </a:lnTo>
                  <a:lnTo>
                    <a:pt x="62339" y="81083"/>
                  </a:lnTo>
                  <a:lnTo>
                    <a:pt x="62619" y="80886"/>
                  </a:lnTo>
                  <a:lnTo>
                    <a:pt x="62871" y="80662"/>
                  </a:lnTo>
                  <a:lnTo>
                    <a:pt x="63123" y="80438"/>
                  </a:lnTo>
                  <a:lnTo>
                    <a:pt x="63376" y="80186"/>
                  </a:lnTo>
                  <a:lnTo>
                    <a:pt x="63628" y="79934"/>
                  </a:lnTo>
                  <a:lnTo>
                    <a:pt x="63852" y="79654"/>
                  </a:lnTo>
                  <a:lnTo>
                    <a:pt x="64048" y="79373"/>
                  </a:lnTo>
                  <a:lnTo>
                    <a:pt x="64244" y="79093"/>
                  </a:lnTo>
                  <a:lnTo>
                    <a:pt x="64440" y="78785"/>
                  </a:lnTo>
                  <a:lnTo>
                    <a:pt x="64608" y="78449"/>
                  </a:lnTo>
                  <a:lnTo>
                    <a:pt x="64749" y="78113"/>
                  </a:lnTo>
                  <a:lnTo>
                    <a:pt x="64889" y="77776"/>
                  </a:lnTo>
                  <a:lnTo>
                    <a:pt x="82147" y="30175"/>
                  </a:lnTo>
                  <a:lnTo>
                    <a:pt x="82343" y="29558"/>
                  </a:lnTo>
                  <a:lnTo>
                    <a:pt x="82484" y="28942"/>
                  </a:lnTo>
                  <a:lnTo>
                    <a:pt x="82540" y="28326"/>
                  </a:lnTo>
                  <a:lnTo>
                    <a:pt x="82568" y="27737"/>
                  </a:lnTo>
                  <a:lnTo>
                    <a:pt x="82512" y="27121"/>
                  </a:lnTo>
                  <a:lnTo>
                    <a:pt x="82428" y="26533"/>
                  </a:lnTo>
                  <a:lnTo>
                    <a:pt x="82287" y="25944"/>
                  </a:lnTo>
                  <a:lnTo>
                    <a:pt x="82091" y="25384"/>
                  </a:lnTo>
                  <a:lnTo>
                    <a:pt x="81839" y="24824"/>
                  </a:lnTo>
                  <a:lnTo>
                    <a:pt x="81531" y="24291"/>
                  </a:lnTo>
                  <a:lnTo>
                    <a:pt x="81195" y="23787"/>
                  </a:lnTo>
                  <a:lnTo>
                    <a:pt x="80803" y="23311"/>
                  </a:lnTo>
                  <a:lnTo>
                    <a:pt x="80382" y="22890"/>
                  </a:lnTo>
                  <a:lnTo>
                    <a:pt x="79906" y="22498"/>
                  </a:lnTo>
                  <a:lnTo>
                    <a:pt x="79402" y="22134"/>
                  </a:lnTo>
                  <a:lnTo>
                    <a:pt x="78841" y="21798"/>
                  </a:lnTo>
                  <a:lnTo>
                    <a:pt x="77104" y="20873"/>
                  </a:lnTo>
                  <a:lnTo>
                    <a:pt x="75423" y="19920"/>
                  </a:lnTo>
                  <a:lnTo>
                    <a:pt x="73742" y="18912"/>
                  </a:lnTo>
                  <a:lnTo>
                    <a:pt x="72089" y="17875"/>
                  </a:lnTo>
                  <a:lnTo>
                    <a:pt x="70464" y="16783"/>
                  </a:lnTo>
                  <a:lnTo>
                    <a:pt x="68867" y="15662"/>
                  </a:lnTo>
                  <a:lnTo>
                    <a:pt x="67298" y="14485"/>
                  </a:lnTo>
                  <a:lnTo>
                    <a:pt x="65757" y="13280"/>
                  </a:lnTo>
                  <a:lnTo>
                    <a:pt x="64244" y="12048"/>
                  </a:lnTo>
                  <a:lnTo>
                    <a:pt x="62759" y="10787"/>
                  </a:lnTo>
                  <a:lnTo>
                    <a:pt x="61330" y="9470"/>
                  </a:lnTo>
                  <a:lnTo>
                    <a:pt x="59930" y="8125"/>
                  </a:lnTo>
                  <a:lnTo>
                    <a:pt x="58529" y="6752"/>
                  </a:lnTo>
                  <a:lnTo>
                    <a:pt x="57184" y="5351"/>
                  </a:lnTo>
                  <a:lnTo>
                    <a:pt x="55895" y="3895"/>
                  </a:lnTo>
                  <a:lnTo>
                    <a:pt x="54606" y="2438"/>
                  </a:lnTo>
                  <a:lnTo>
                    <a:pt x="54186" y="1961"/>
                  </a:lnTo>
                  <a:lnTo>
                    <a:pt x="53710" y="1541"/>
                  </a:lnTo>
                  <a:lnTo>
                    <a:pt x="53205" y="1177"/>
                  </a:lnTo>
                  <a:lnTo>
                    <a:pt x="52701" y="841"/>
                  </a:lnTo>
                  <a:lnTo>
                    <a:pt x="52141" y="588"/>
                  </a:lnTo>
                  <a:lnTo>
                    <a:pt x="51580" y="364"/>
                  </a:lnTo>
                  <a:lnTo>
                    <a:pt x="51020" y="196"/>
                  </a:lnTo>
                  <a:lnTo>
                    <a:pt x="50404" y="56"/>
                  </a:lnTo>
                  <a:lnTo>
                    <a:pt x="49815" y="0"/>
                  </a:lnTo>
                  <a:close/>
                </a:path>
              </a:pathLst>
            </a:custGeom>
            <a:solidFill>
              <a:srgbClr val="C0504D"/>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Calibri"/>
              </a:endParaRPr>
            </a:p>
          </p:txBody>
        </p:sp>
        <p:sp>
          <p:nvSpPr>
            <p:cNvPr id="51" name="Google Shape;560;p19">
              <a:extLst>
                <a:ext uri="{FF2B5EF4-FFF2-40B4-BE49-F238E27FC236}">
                  <a16:creationId xmlns:a16="http://schemas.microsoft.com/office/drawing/2014/main" id="{66012704-8F1D-CE85-5463-38CD8D9B1F7A}"/>
                </a:ext>
              </a:extLst>
            </p:cNvPr>
            <p:cNvSpPr/>
            <p:nvPr/>
          </p:nvSpPr>
          <p:spPr>
            <a:xfrm>
              <a:off x="5100537" y="2438202"/>
              <a:ext cx="1334259" cy="1329733"/>
            </a:xfrm>
            <a:custGeom>
              <a:avLst/>
              <a:gdLst/>
              <a:ahLst/>
              <a:cxnLst/>
              <a:rect l="l" t="t" r="r" b="b"/>
              <a:pathLst>
                <a:path w="82540" h="82260" extrusionOk="0">
                  <a:moveTo>
                    <a:pt x="32725" y="0"/>
                  </a:moveTo>
                  <a:lnTo>
                    <a:pt x="32136" y="56"/>
                  </a:lnTo>
                  <a:lnTo>
                    <a:pt x="31548" y="196"/>
                  </a:lnTo>
                  <a:lnTo>
                    <a:pt x="30960" y="364"/>
                  </a:lnTo>
                  <a:lnTo>
                    <a:pt x="30399" y="588"/>
                  </a:lnTo>
                  <a:lnTo>
                    <a:pt x="29867" y="841"/>
                  </a:lnTo>
                  <a:lnTo>
                    <a:pt x="29335" y="1177"/>
                  </a:lnTo>
                  <a:lnTo>
                    <a:pt x="28830" y="1541"/>
                  </a:lnTo>
                  <a:lnTo>
                    <a:pt x="28382" y="1961"/>
                  </a:lnTo>
                  <a:lnTo>
                    <a:pt x="27934" y="2438"/>
                  </a:lnTo>
                  <a:lnTo>
                    <a:pt x="26673" y="3895"/>
                  </a:lnTo>
                  <a:lnTo>
                    <a:pt x="25356" y="5351"/>
                  </a:lnTo>
                  <a:lnTo>
                    <a:pt x="24011" y="6752"/>
                  </a:lnTo>
                  <a:lnTo>
                    <a:pt x="22639" y="8125"/>
                  </a:lnTo>
                  <a:lnTo>
                    <a:pt x="21238" y="9470"/>
                  </a:lnTo>
                  <a:lnTo>
                    <a:pt x="19781" y="10787"/>
                  </a:lnTo>
                  <a:lnTo>
                    <a:pt x="18296" y="12048"/>
                  </a:lnTo>
                  <a:lnTo>
                    <a:pt x="16811" y="13280"/>
                  </a:lnTo>
                  <a:lnTo>
                    <a:pt x="15270" y="14485"/>
                  </a:lnTo>
                  <a:lnTo>
                    <a:pt x="13701" y="15662"/>
                  </a:lnTo>
                  <a:lnTo>
                    <a:pt x="12104" y="16783"/>
                  </a:lnTo>
                  <a:lnTo>
                    <a:pt x="10479" y="17875"/>
                  </a:lnTo>
                  <a:lnTo>
                    <a:pt x="8826" y="18912"/>
                  </a:lnTo>
                  <a:lnTo>
                    <a:pt x="7145" y="19920"/>
                  </a:lnTo>
                  <a:lnTo>
                    <a:pt x="5436" y="20873"/>
                  </a:lnTo>
                  <a:lnTo>
                    <a:pt x="3699" y="21798"/>
                  </a:lnTo>
                  <a:lnTo>
                    <a:pt x="3138" y="22134"/>
                  </a:lnTo>
                  <a:lnTo>
                    <a:pt x="2634" y="22498"/>
                  </a:lnTo>
                  <a:lnTo>
                    <a:pt x="2158" y="22890"/>
                  </a:lnTo>
                  <a:lnTo>
                    <a:pt x="1737" y="23311"/>
                  </a:lnTo>
                  <a:lnTo>
                    <a:pt x="1345" y="23787"/>
                  </a:lnTo>
                  <a:lnTo>
                    <a:pt x="1009" y="24291"/>
                  </a:lnTo>
                  <a:lnTo>
                    <a:pt x="729" y="24824"/>
                  </a:lnTo>
                  <a:lnTo>
                    <a:pt x="477" y="25384"/>
                  </a:lnTo>
                  <a:lnTo>
                    <a:pt x="281" y="25944"/>
                  </a:lnTo>
                  <a:lnTo>
                    <a:pt x="140" y="26533"/>
                  </a:lnTo>
                  <a:lnTo>
                    <a:pt x="28" y="27121"/>
                  </a:lnTo>
                  <a:lnTo>
                    <a:pt x="0" y="27737"/>
                  </a:lnTo>
                  <a:lnTo>
                    <a:pt x="0" y="28326"/>
                  </a:lnTo>
                  <a:lnTo>
                    <a:pt x="84" y="28942"/>
                  </a:lnTo>
                  <a:lnTo>
                    <a:pt x="225" y="29558"/>
                  </a:lnTo>
                  <a:lnTo>
                    <a:pt x="393" y="30175"/>
                  </a:lnTo>
                  <a:lnTo>
                    <a:pt x="17651" y="77776"/>
                  </a:lnTo>
                  <a:lnTo>
                    <a:pt x="17791" y="78141"/>
                  </a:lnTo>
                  <a:lnTo>
                    <a:pt x="17960" y="78449"/>
                  </a:lnTo>
                  <a:lnTo>
                    <a:pt x="18128" y="78785"/>
                  </a:lnTo>
                  <a:lnTo>
                    <a:pt x="18296" y="79093"/>
                  </a:lnTo>
                  <a:lnTo>
                    <a:pt x="18492" y="79373"/>
                  </a:lnTo>
                  <a:lnTo>
                    <a:pt x="18716" y="79654"/>
                  </a:lnTo>
                  <a:lnTo>
                    <a:pt x="18940" y="79934"/>
                  </a:lnTo>
                  <a:lnTo>
                    <a:pt x="19164" y="80186"/>
                  </a:lnTo>
                  <a:lnTo>
                    <a:pt x="19416" y="80438"/>
                  </a:lnTo>
                  <a:lnTo>
                    <a:pt x="19669" y="80662"/>
                  </a:lnTo>
                  <a:lnTo>
                    <a:pt x="19949" y="80886"/>
                  </a:lnTo>
                  <a:lnTo>
                    <a:pt x="20229" y="81083"/>
                  </a:lnTo>
                  <a:lnTo>
                    <a:pt x="20509" y="81279"/>
                  </a:lnTo>
                  <a:lnTo>
                    <a:pt x="20817" y="81447"/>
                  </a:lnTo>
                  <a:lnTo>
                    <a:pt x="21126" y="81587"/>
                  </a:lnTo>
                  <a:lnTo>
                    <a:pt x="21434" y="81727"/>
                  </a:lnTo>
                  <a:lnTo>
                    <a:pt x="21742" y="81867"/>
                  </a:lnTo>
                  <a:lnTo>
                    <a:pt x="22078" y="81979"/>
                  </a:lnTo>
                  <a:lnTo>
                    <a:pt x="22414" y="82063"/>
                  </a:lnTo>
                  <a:lnTo>
                    <a:pt x="22723" y="82119"/>
                  </a:lnTo>
                  <a:lnTo>
                    <a:pt x="23087" y="82203"/>
                  </a:lnTo>
                  <a:lnTo>
                    <a:pt x="23423" y="82231"/>
                  </a:lnTo>
                  <a:lnTo>
                    <a:pt x="23759" y="82259"/>
                  </a:lnTo>
                  <a:lnTo>
                    <a:pt x="24460" y="82259"/>
                  </a:lnTo>
                  <a:lnTo>
                    <a:pt x="24796" y="82231"/>
                  </a:lnTo>
                  <a:lnTo>
                    <a:pt x="25160" y="82175"/>
                  </a:lnTo>
                  <a:lnTo>
                    <a:pt x="25496" y="82091"/>
                  </a:lnTo>
                  <a:lnTo>
                    <a:pt x="25861" y="82007"/>
                  </a:lnTo>
                  <a:lnTo>
                    <a:pt x="26197" y="81923"/>
                  </a:lnTo>
                  <a:lnTo>
                    <a:pt x="26533" y="81783"/>
                  </a:lnTo>
                  <a:lnTo>
                    <a:pt x="26897" y="81643"/>
                  </a:lnTo>
                  <a:lnTo>
                    <a:pt x="28886" y="80718"/>
                  </a:lnTo>
                  <a:lnTo>
                    <a:pt x="30876" y="79738"/>
                  </a:lnTo>
                  <a:lnTo>
                    <a:pt x="32837" y="78729"/>
                  </a:lnTo>
                  <a:lnTo>
                    <a:pt x="34798" y="77720"/>
                  </a:lnTo>
                  <a:lnTo>
                    <a:pt x="36731" y="76656"/>
                  </a:lnTo>
                  <a:lnTo>
                    <a:pt x="38636" y="75563"/>
                  </a:lnTo>
                  <a:lnTo>
                    <a:pt x="40542" y="74470"/>
                  </a:lnTo>
                  <a:lnTo>
                    <a:pt x="42419" y="73322"/>
                  </a:lnTo>
                  <a:lnTo>
                    <a:pt x="44296" y="72145"/>
                  </a:lnTo>
                  <a:lnTo>
                    <a:pt x="46117" y="70968"/>
                  </a:lnTo>
                  <a:lnTo>
                    <a:pt x="47938" y="69735"/>
                  </a:lnTo>
                  <a:lnTo>
                    <a:pt x="49759" y="68475"/>
                  </a:lnTo>
                  <a:lnTo>
                    <a:pt x="51524" y="67214"/>
                  </a:lnTo>
                  <a:lnTo>
                    <a:pt x="53290" y="65897"/>
                  </a:lnTo>
                  <a:lnTo>
                    <a:pt x="55027" y="64580"/>
                  </a:lnTo>
                  <a:lnTo>
                    <a:pt x="56736" y="63235"/>
                  </a:lnTo>
                  <a:lnTo>
                    <a:pt x="58445" y="61835"/>
                  </a:lnTo>
                  <a:lnTo>
                    <a:pt x="60126" y="60434"/>
                  </a:lnTo>
                  <a:lnTo>
                    <a:pt x="61779" y="59005"/>
                  </a:lnTo>
                  <a:lnTo>
                    <a:pt x="63404" y="57548"/>
                  </a:lnTo>
                  <a:lnTo>
                    <a:pt x="65029" y="56063"/>
                  </a:lnTo>
                  <a:lnTo>
                    <a:pt x="66598" y="54578"/>
                  </a:lnTo>
                  <a:lnTo>
                    <a:pt x="68167" y="53037"/>
                  </a:lnTo>
                  <a:lnTo>
                    <a:pt x="69708" y="51496"/>
                  </a:lnTo>
                  <a:lnTo>
                    <a:pt x="71221" y="49927"/>
                  </a:lnTo>
                  <a:lnTo>
                    <a:pt x="72706" y="48330"/>
                  </a:lnTo>
                  <a:lnTo>
                    <a:pt x="74191" y="46705"/>
                  </a:lnTo>
                  <a:lnTo>
                    <a:pt x="75620" y="45052"/>
                  </a:lnTo>
                  <a:lnTo>
                    <a:pt x="77048" y="43399"/>
                  </a:lnTo>
                  <a:lnTo>
                    <a:pt x="78449" y="41718"/>
                  </a:lnTo>
                  <a:lnTo>
                    <a:pt x="79822" y="40009"/>
                  </a:lnTo>
                  <a:lnTo>
                    <a:pt x="81167" y="38272"/>
                  </a:lnTo>
                  <a:lnTo>
                    <a:pt x="81363" y="37964"/>
                  </a:lnTo>
                  <a:lnTo>
                    <a:pt x="81559" y="37656"/>
                  </a:lnTo>
                  <a:lnTo>
                    <a:pt x="81755" y="37347"/>
                  </a:lnTo>
                  <a:lnTo>
                    <a:pt x="81923" y="37039"/>
                  </a:lnTo>
                  <a:lnTo>
                    <a:pt x="82064" y="36703"/>
                  </a:lnTo>
                  <a:lnTo>
                    <a:pt x="82176" y="36367"/>
                  </a:lnTo>
                  <a:lnTo>
                    <a:pt x="82288" y="36031"/>
                  </a:lnTo>
                  <a:lnTo>
                    <a:pt x="82372" y="35694"/>
                  </a:lnTo>
                  <a:lnTo>
                    <a:pt x="82456" y="35358"/>
                  </a:lnTo>
                  <a:lnTo>
                    <a:pt x="82484" y="35022"/>
                  </a:lnTo>
                  <a:lnTo>
                    <a:pt x="82540" y="34686"/>
                  </a:lnTo>
                  <a:lnTo>
                    <a:pt x="82540" y="34321"/>
                  </a:lnTo>
                  <a:lnTo>
                    <a:pt x="82540" y="33985"/>
                  </a:lnTo>
                  <a:lnTo>
                    <a:pt x="82540" y="33649"/>
                  </a:lnTo>
                  <a:lnTo>
                    <a:pt x="82512" y="33313"/>
                  </a:lnTo>
                  <a:lnTo>
                    <a:pt x="82456" y="32977"/>
                  </a:lnTo>
                  <a:lnTo>
                    <a:pt x="82372" y="32640"/>
                  </a:lnTo>
                  <a:lnTo>
                    <a:pt x="82288" y="32304"/>
                  </a:lnTo>
                  <a:lnTo>
                    <a:pt x="82204" y="31968"/>
                  </a:lnTo>
                  <a:lnTo>
                    <a:pt x="82092" y="31660"/>
                  </a:lnTo>
                  <a:lnTo>
                    <a:pt x="81951" y="31324"/>
                  </a:lnTo>
                  <a:lnTo>
                    <a:pt x="81783" y="31015"/>
                  </a:lnTo>
                  <a:lnTo>
                    <a:pt x="81643" y="30735"/>
                  </a:lnTo>
                  <a:lnTo>
                    <a:pt x="81447" y="30427"/>
                  </a:lnTo>
                  <a:lnTo>
                    <a:pt x="81251" y="30147"/>
                  </a:lnTo>
                  <a:lnTo>
                    <a:pt x="81027" y="29867"/>
                  </a:lnTo>
                  <a:lnTo>
                    <a:pt x="80803" y="29587"/>
                  </a:lnTo>
                  <a:lnTo>
                    <a:pt x="80551" y="29334"/>
                  </a:lnTo>
                  <a:lnTo>
                    <a:pt x="80298" y="29082"/>
                  </a:lnTo>
                  <a:lnTo>
                    <a:pt x="80018" y="28858"/>
                  </a:lnTo>
                  <a:lnTo>
                    <a:pt x="79738" y="28634"/>
                  </a:lnTo>
                  <a:lnTo>
                    <a:pt x="79430" y="28438"/>
                  </a:lnTo>
                  <a:lnTo>
                    <a:pt x="36843" y="1065"/>
                  </a:lnTo>
                  <a:lnTo>
                    <a:pt x="36283" y="729"/>
                  </a:lnTo>
                  <a:lnTo>
                    <a:pt x="35723" y="476"/>
                  </a:lnTo>
                  <a:lnTo>
                    <a:pt x="35134" y="280"/>
                  </a:lnTo>
                  <a:lnTo>
                    <a:pt x="34546" y="112"/>
                  </a:lnTo>
                  <a:lnTo>
                    <a:pt x="33930" y="28"/>
                  </a:lnTo>
                  <a:lnTo>
                    <a:pt x="33341" y="0"/>
                  </a:lnTo>
                  <a:close/>
                </a:path>
              </a:pathLst>
            </a:custGeom>
            <a:solidFill>
              <a:srgbClr val="4F81BD"/>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Calibri"/>
              </a:endParaRPr>
            </a:p>
          </p:txBody>
        </p:sp>
        <p:sp>
          <p:nvSpPr>
            <p:cNvPr id="52" name="Google Shape;561;p19">
              <a:extLst>
                <a:ext uri="{FF2B5EF4-FFF2-40B4-BE49-F238E27FC236}">
                  <a16:creationId xmlns:a16="http://schemas.microsoft.com/office/drawing/2014/main" id="{0CC1E6DF-8A41-A8C6-4662-C88AB47D1659}"/>
                </a:ext>
              </a:extLst>
            </p:cNvPr>
            <p:cNvSpPr/>
            <p:nvPr/>
          </p:nvSpPr>
          <p:spPr>
            <a:xfrm>
              <a:off x="5720587" y="1719414"/>
              <a:ext cx="1160340" cy="1079725"/>
            </a:xfrm>
            <a:custGeom>
              <a:avLst/>
              <a:gdLst/>
              <a:ahLst/>
              <a:cxnLst/>
              <a:rect l="l" t="t" r="r" b="b"/>
              <a:pathLst>
                <a:path w="71781" h="66794" extrusionOk="0">
                  <a:moveTo>
                    <a:pt x="14345" y="0"/>
                  </a:moveTo>
                  <a:lnTo>
                    <a:pt x="13729" y="57"/>
                  </a:lnTo>
                  <a:lnTo>
                    <a:pt x="13084" y="141"/>
                  </a:lnTo>
                  <a:lnTo>
                    <a:pt x="12496" y="281"/>
                  </a:lnTo>
                  <a:lnTo>
                    <a:pt x="11908" y="477"/>
                  </a:lnTo>
                  <a:lnTo>
                    <a:pt x="11347" y="701"/>
                  </a:lnTo>
                  <a:lnTo>
                    <a:pt x="10843" y="1009"/>
                  </a:lnTo>
                  <a:lnTo>
                    <a:pt x="10339" y="1345"/>
                  </a:lnTo>
                  <a:lnTo>
                    <a:pt x="9862" y="1710"/>
                  </a:lnTo>
                  <a:lnTo>
                    <a:pt x="9442" y="2130"/>
                  </a:lnTo>
                  <a:lnTo>
                    <a:pt x="9050" y="2606"/>
                  </a:lnTo>
                  <a:lnTo>
                    <a:pt x="8686" y="3082"/>
                  </a:lnTo>
                  <a:lnTo>
                    <a:pt x="8378" y="3615"/>
                  </a:lnTo>
                  <a:lnTo>
                    <a:pt x="8097" y="4175"/>
                  </a:lnTo>
                  <a:lnTo>
                    <a:pt x="7901" y="4735"/>
                  </a:lnTo>
                  <a:lnTo>
                    <a:pt x="7733" y="5352"/>
                  </a:lnTo>
                  <a:lnTo>
                    <a:pt x="7621" y="5968"/>
                  </a:lnTo>
                  <a:lnTo>
                    <a:pt x="7397" y="7537"/>
                  </a:lnTo>
                  <a:lnTo>
                    <a:pt x="7145" y="9106"/>
                  </a:lnTo>
                  <a:lnTo>
                    <a:pt x="6865" y="10647"/>
                  </a:lnTo>
                  <a:lnTo>
                    <a:pt x="6556" y="12188"/>
                  </a:lnTo>
                  <a:lnTo>
                    <a:pt x="6220" y="13701"/>
                  </a:lnTo>
                  <a:lnTo>
                    <a:pt x="5856" y="15214"/>
                  </a:lnTo>
                  <a:lnTo>
                    <a:pt x="5464" y="16727"/>
                  </a:lnTo>
                  <a:lnTo>
                    <a:pt x="5043" y="18212"/>
                  </a:lnTo>
                  <a:lnTo>
                    <a:pt x="4595" y="19697"/>
                  </a:lnTo>
                  <a:lnTo>
                    <a:pt x="4119" y="21154"/>
                  </a:lnTo>
                  <a:lnTo>
                    <a:pt x="3615" y="22611"/>
                  </a:lnTo>
                  <a:lnTo>
                    <a:pt x="3082" y="24039"/>
                  </a:lnTo>
                  <a:lnTo>
                    <a:pt x="2522" y="25468"/>
                  </a:lnTo>
                  <a:lnTo>
                    <a:pt x="1933" y="26897"/>
                  </a:lnTo>
                  <a:lnTo>
                    <a:pt x="1317" y="28298"/>
                  </a:lnTo>
                  <a:lnTo>
                    <a:pt x="673" y="29671"/>
                  </a:lnTo>
                  <a:lnTo>
                    <a:pt x="421" y="30259"/>
                  </a:lnTo>
                  <a:lnTo>
                    <a:pt x="224" y="30848"/>
                  </a:lnTo>
                  <a:lnTo>
                    <a:pt x="112" y="31464"/>
                  </a:lnTo>
                  <a:lnTo>
                    <a:pt x="28" y="32080"/>
                  </a:lnTo>
                  <a:lnTo>
                    <a:pt x="0" y="32697"/>
                  </a:lnTo>
                  <a:lnTo>
                    <a:pt x="28" y="33285"/>
                  </a:lnTo>
                  <a:lnTo>
                    <a:pt x="112" y="33902"/>
                  </a:lnTo>
                  <a:lnTo>
                    <a:pt x="252" y="34490"/>
                  </a:lnTo>
                  <a:lnTo>
                    <a:pt x="449" y="35050"/>
                  </a:lnTo>
                  <a:lnTo>
                    <a:pt x="673" y="35611"/>
                  </a:lnTo>
                  <a:lnTo>
                    <a:pt x="981" y="36143"/>
                  </a:lnTo>
                  <a:lnTo>
                    <a:pt x="1317" y="36647"/>
                  </a:lnTo>
                  <a:lnTo>
                    <a:pt x="1681" y="37124"/>
                  </a:lnTo>
                  <a:lnTo>
                    <a:pt x="2130" y="37572"/>
                  </a:lnTo>
                  <a:lnTo>
                    <a:pt x="2578" y="37992"/>
                  </a:lnTo>
                  <a:lnTo>
                    <a:pt x="3110" y="38356"/>
                  </a:lnTo>
                  <a:lnTo>
                    <a:pt x="45725" y="65729"/>
                  </a:lnTo>
                  <a:lnTo>
                    <a:pt x="46033" y="65897"/>
                  </a:lnTo>
                  <a:lnTo>
                    <a:pt x="46341" y="66094"/>
                  </a:lnTo>
                  <a:lnTo>
                    <a:pt x="46677" y="66234"/>
                  </a:lnTo>
                  <a:lnTo>
                    <a:pt x="47014" y="66374"/>
                  </a:lnTo>
                  <a:lnTo>
                    <a:pt x="47350" y="66486"/>
                  </a:lnTo>
                  <a:lnTo>
                    <a:pt x="47686" y="66570"/>
                  </a:lnTo>
                  <a:lnTo>
                    <a:pt x="48022" y="66654"/>
                  </a:lnTo>
                  <a:lnTo>
                    <a:pt x="48358" y="66710"/>
                  </a:lnTo>
                  <a:lnTo>
                    <a:pt x="48695" y="66766"/>
                  </a:lnTo>
                  <a:lnTo>
                    <a:pt x="49059" y="66794"/>
                  </a:lnTo>
                  <a:lnTo>
                    <a:pt x="49731" y="66794"/>
                  </a:lnTo>
                  <a:lnTo>
                    <a:pt x="50067" y="66766"/>
                  </a:lnTo>
                  <a:lnTo>
                    <a:pt x="50432" y="66710"/>
                  </a:lnTo>
                  <a:lnTo>
                    <a:pt x="50768" y="66654"/>
                  </a:lnTo>
                  <a:lnTo>
                    <a:pt x="51076" y="66570"/>
                  </a:lnTo>
                  <a:lnTo>
                    <a:pt x="51412" y="66486"/>
                  </a:lnTo>
                  <a:lnTo>
                    <a:pt x="51749" y="66374"/>
                  </a:lnTo>
                  <a:lnTo>
                    <a:pt x="52057" y="66262"/>
                  </a:lnTo>
                  <a:lnTo>
                    <a:pt x="52365" y="66122"/>
                  </a:lnTo>
                  <a:lnTo>
                    <a:pt x="52673" y="65953"/>
                  </a:lnTo>
                  <a:lnTo>
                    <a:pt x="52981" y="65785"/>
                  </a:lnTo>
                  <a:lnTo>
                    <a:pt x="53261" y="65589"/>
                  </a:lnTo>
                  <a:lnTo>
                    <a:pt x="53542" y="65393"/>
                  </a:lnTo>
                  <a:lnTo>
                    <a:pt x="53794" y="65169"/>
                  </a:lnTo>
                  <a:lnTo>
                    <a:pt x="54074" y="64945"/>
                  </a:lnTo>
                  <a:lnTo>
                    <a:pt x="54326" y="64693"/>
                  </a:lnTo>
                  <a:lnTo>
                    <a:pt x="54550" y="64413"/>
                  </a:lnTo>
                  <a:lnTo>
                    <a:pt x="54774" y="64132"/>
                  </a:lnTo>
                  <a:lnTo>
                    <a:pt x="54999" y="63852"/>
                  </a:lnTo>
                  <a:lnTo>
                    <a:pt x="55195" y="63544"/>
                  </a:lnTo>
                  <a:lnTo>
                    <a:pt x="55363" y="63236"/>
                  </a:lnTo>
                  <a:lnTo>
                    <a:pt x="56203" y="61639"/>
                  </a:lnTo>
                  <a:lnTo>
                    <a:pt x="57016" y="60042"/>
                  </a:lnTo>
                  <a:lnTo>
                    <a:pt x="57828" y="58417"/>
                  </a:lnTo>
                  <a:lnTo>
                    <a:pt x="58585" y="56792"/>
                  </a:lnTo>
                  <a:lnTo>
                    <a:pt x="59341" y="55167"/>
                  </a:lnTo>
                  <a:lnTo>
                    <a:pt x="60098" y="53514"/>
                  </a:lnTo>
                  <a:lnTo>
                    <a:pt x="60798" y="51861"/>
                  </a:lnTo>
                  <a:lnTo>
                    <a:pt x="61499" y="50180"/>
                  </a:lnTo>
                  <a:lnTo>
                    <a:pt x="62199" y="48527"/>
                  </a:lnTo>
                  <a:lnTo>
                    <a:pt x="62843" y="46818"/>
                  </a:lnTo>
                  <a:lnTo>
                    <a:pt x="63488" y="45137"/>
                  </a:lnTo>
                  <a:lnTo>
                    <a:pt x="64104" y="43427"/>
                  </a:lnTo>
                  <a:lnTo>
                    <a:pt x="64693" y="41690"/>
                  </a:lnTo>
                  <a:lnTo>
                    <a:pt x="65253" y="39981"/>
                  </a:lnTo>
                  <a:lnTo>
                    <a:pt x="65813" y="38216"/>
                  </a:lnTo>
                  <a:lnTo>
                    <a:pt x="66346" y="36479"/>
                  </a:lnTo>
                  <a:lnTo>
                    <a:pt x="66850" y="34714"/>
                  </a:lnTo>
                  <a:lnTo>
                    <a:pt x="67326" y="32949"/>
                  </a:lnTo>
                  <a:lnTo>
                    <a:pt x="67803" y="31184"/>
                  </a:lnTo>
                  <a:lnTo>
                    <a:pt x="68251" y="29391"/>
                  </a:lnTo>
                  <a:lnTo>
                    <a:pt x="68671" y="27598"/>
                  </a:lnTo>
                  <a:lnTo>
                    <a:pt x="69063" y="25805"/>
                  </a:lnTo>
                  <a:lnTo>
                    <a:pt x="69428" y="23983"/>
                  </a:lnTo>
                  <a:lnTo>
                    <a:pt x="69792" y="22162"/>
                  </a:lnTo>
                  <a:lnTo>
                    <a:pt x="70100" y="20341"/>
                  </a:lnTo>
                  <a:lnTo>
                    <a:pt x="70408" y="18520"/>
                  </a:lnTo>
                  <a:lnTo>
                    <a:pt x="70688" y="16671"/>
                  </a:lnTo>
                  <a:lnTo>
                    <a:pt x="70969" y="14822"/>
                  </a:lnTo>
                  <a:lnTo>
                    <a:pt x="71193" y="12973"/>
                  </a:lnTo>
                  <a:lnTo>
                    <a:pt x="71389" y="11095"/>
                  </a:lnTo>
                  <a:lnTo>
                    <a:pt x="71585" y="9218"/>
                  </a:lnTo>
                  <a:lnTo>
                    <a:pt x="71753" y="7341"/>
                  </a:lnTo>
                  <a:lnTo>
                    <a:pt x="71781" y="6977"/>
                  </a:lnTo>
                  <a:lnTo>
                    <a:pt x="71781" y="6613"/>
                  </a:lnTo>
                  <a:lnTo>
                    <a:pt x="71753" y="6248"/>
                  </a:lnTo>
                  <a:lnTo>
                    <a:pt x="71725" y="5912"/>
                  </a:lnTo>
                  <a:lnTo>
                    <a:pt x="71669" y="5548"/>
                  </a:lnTo>
                  <a:lnTo>
                    <a:pt x="71585" y="5212"/>
                  </a:lnTo>
                  <a:lnTo>
                    <a:pt x="71501" y="4876"/>
                  </a:lnTo>
                  <a:lnTo>
                    <a:pt x="71389" y="4539"/>
                  </a:lnTo>
                  <a:lnTo>
                    <a:pt x="71249" y="4203"/>
                  </a:lnTo>
                  <a:lnTo>
                    <a:pt x="71109" y="3895"/>
                  </a:lnTo>
                  <a:lnTo>
                    <a:pt x="70969" y="3587"/>
                  </a:lnTo>
                  <a:lnTo>
                    <a:pt x="70800" y="3279"/>
                  </a:lnTo>
                  <a:lnTo>
                    <a:pt x="70604" y="2998"/>
                  </a:lnTo>
                  <a:lnTo>
                    <a:pt x="70408" y="2718"/>
                  </a:lnTo>
                  <a:lnTo>
                    <a:pt x="70184" y="2466"/>
                  </a:lnTo>
                  <a:lnTo>
                    <a:pt x="69960" y="2186"/>
                  </a:lnTo>
                  <a:lnTo>
                    <a:pt x="69736" y="1962"/>
                  </a:lnTo>
                  <a:lnTo>
                    <a:pt x="69484" y="1710"/>
                  </a:lnTo>
                  <a:lnTo>
                    <a:pt x="69231" y="1513"/>
                  </a:lnTo>
                  <a:lnTo>
                    <a:pt x="68951" y="1289"/>
                  </a:lnTo>
                  <a:lnTo>
                    <a:pt x="68671" y="1093"/>
                  </a:lnTo>
                  <a:lnTo>
                    <a:pt x="68363" y="925"/>
                  </a:lnTo>
                  <a:lnTo>
                    <a:pt x="68055" y="757"/>
                  </a:lnTo>
                  <a:lnTo>
                    <a:pt x="67747" y="617"/>
                  </a:lnTo>
                  <a:lnTo>
                    <a:pt x="67438" y="477"/>
                  </a:lnTo>
                  <a:lnTo>
                    <a:pt x="67102" y="365"/>
                  </a:lnTo>
                  <a:lnTo>
                    <a:pt x="66766" y="253"/>
                  </a:lnTo>
                  <a:lnTo>
                    <a:pt x="66430" y="169"/>
                  </a:lnTo>
                  <a:lnTo>
                    <a:pt x="66065" y="113"/>
                  </a:lnTo>
                  <a:lnTo>
                    <a:pt x="65701" y="57"/>
                  </a:lnTo>
                  <a:lnTo>
                    <a:pt x="65337" y="28"/>
                  </a:lnTo>
                  <a:lnTo>
                    <a:pt x="64973" y="0"/>
                  </a:lnTo>
                  <a:close/>
                </a:path>
              </a:pathLst>
            </a:custGeom>
            <a:solidFill>
              <a:srgbClr val="F79646"/>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Calibri"/>
              </a:endParaRPr>
            </a:p>
          </p:txBody>
        </p:sp>
        <p:sp>
          <p:nvSpPr>
            <p:cNvPr id="53" name="Google Shape;562;p19">
              <a:extLst>
                <a:ext uri="{FF2B5EF4-FFF2-40B4-BE49-F238E27FC236}">
                  <a16:creationId xmlns:a16="http://schemas.microsoft.com/office/drawing/2014/main" id="{2F365B26-FE44-BA2A-AEA9-7030C0547BBD}"/>
                </a:ext>
              </a:extLst>
            </p:cNvPr>
            <p:cNvSpPr/>
            <p:nvPr/>
          </p:nvSpPr>
          <p:spPr>
            <a:xfrm>
              <a:off x="2261636" y="1719414"/>
              <a:ext cx="1159887" cy="1079725"/>
            </a:xfrm>
            <a:custGeom>
              <a:avLst/>
              <a:gdLst/>
              <a:ahLst/>
              <a:cxnLst/>
              <a:rect l="l" t="t" r="r" b="b"/>
              <a:pathLst>
                <a:path w="71753" h="66794" extrusionOk="0">
                  <a:moveTo>
                    <a:pt x="6780" y="0"/>
                  </a:moveTo>
                  <a:lnTo>
                    <a:pt x="6416" y="28"/>
                  </a:lnTo>
                  <a:lnTo>
                    <a:pt x="6052" y="57"/>
                  </a:lnTo>
                  <a:lnTo>
                    <a:pt x="5688" y="113"/>
                  </a:lnTo>
                  <a:lnTo>
                    <a:pt x="5351" y="169"/>
                  </a:lnTo>
                  <a:lnTo>
                    <a:pt x="4987" y="253"/>
                  </a:lnTo>
                  <a:lnTo>
                    <a:pt x="4651" y="365"/>
                  </a:lnTo>
                  <a:lnTo>
                    <a:pt x="4343" y="477"/>
                  </a:lnTo>
                  <a:lnTo>
                    <a:pt x="4006" y="617"/>
                  </a:lnTo>
                  <a:lnTo>
                    <a:pt x="3698" y="757"/>
                  </a:lnTo>
                  <a:lnTo>
                    <a:pt x="3390" y="925"/>
                  </a:lnTo>
                  <a:lnTo>
                    <a:pt x="3110" y="1093"/>
                  </a:lnTo>
                  <a:lnTo>
                    <a:pt x="2830" y="1289"/>
                  </a:lnTo>
                  <a:lnTo>
                    <a:pt x="2550" y="1513"/>
                  </a:lnTo>
                  <a:lnTo>
                    <a:pt x="2269" y="1710"/>
                  </a:lnTo>
                  <a:lnTo>
                    <a:pt x="2045" y="1962"/>
                  </a:lnTo>
                  <a:lnTo>
                    <a:pt x="1793" y="2186"/>
                  </a:lnTo>
                  <a:lnTo>
                    <a:pt x="1569" y="2466"/>
                  </a:lnTo>
                  <a:lnTo>
                    <a:pt x="1345" y="2718"/>
                  </a:lnTo>
                  <a:lnTo>
                    <a:pt x="1149" y="2998"/>
                  </a:lnTo>
                  <a:lnTo>
                    <a:pt x="981" y="3279"/>
                  </a:lnTo>
                  <a:lnTo>
                    <a:pt x="813" y="3587"/>
                  </a:lnTo>
                  <a:lnTo>
                    <a:pt x="644" y="3895"/>
                  </a:lnTo>
                  <a:lnTo>
                    <a:pt x="504" y="4203"/>
                  </a:lnTo>
                  <a:lnTo>
                    <a:pt x="392" y="4539"/>
                  </a:lnTo>
                  <a:lnTo>
                    <a:pt x="280" y="4876"/>
                  </a:lnTo>
                  <a:lnTo>
                    <a:pt x="168" y="5212"/>
                  </a:lnTo>
                  <a:lnTo>
                    <a:pt x="112" y="5548"/>
                  </a:lnTo>
                  <a:lnTo>
                    <a:pt x="56" y="5912"/>
                  </a:lnTo>
                  <a:lnTo>
                    <a:pt x="0" y="6248"/>
                  </a:lnTo>
                  <a:lnTo>
                    <a:pt x="0" y="6613"/>
                  </a:lnTo>
                  <a:lnTo>
                    <a:pt x="0" y="6977"/>
                  </a:lnTo>
                  <a:lnTo>
                    <a:pt x="0" y="7341"/>
                  </a:lnTo>
                  <a:lnTo>
                    <a:pt x="168" y="9218"/>
                  </a:lnTo>
                  <a:lnTo>
                    <a:pt x="364" y="11095"/>
                  </a:lnTo>
                  <a:lnTo>
                    <a:pt x="588" y="12973"/>
                  </a:lnTo>
                  <a:lnTo>
                    <a:pt x="813" y="14822"/>
                  </a:lnTo>
                  <a:lnTo>
                    <a:pt x="1065" y="16671"/>
                  </a:lnTo>
                  <a:lnTo>
                    <a:pt x="1345" y="18520"/>
                  </a:lnTo>
                  <a:lnTo>
                    <a:pt x="1653" y="20341"/>
                  </a:lnTo>
                  <a:lnTo>
                    <a:pt x="1989" y="22162"/>
                  </a:lnTo>
                  <a:lnTo>
                    <a:pt x="2325" y="23983"/>
                  </a:lnTo>
                  <a:lnTo>
                    <a:pt x="2718" y="25805"/>
                  </a:lnTo>
                  <a:lnTo>
                    <a:pt x="3110" y="27598"/>
                  </a:lnTo>
                  <a:lnTo>
                    <a:pt x="3530" y="29391"/>
                  </a:lnTo>
                  <a:lnTo>
                    <a:pt x="3978" y="31184"/>
                  </a:lnTo>
                  <a:lnTo>
                    <a:pt x="4427" y="32949"/>
                  </a:lnTo>
                  <a:lnTo>
                    <a:pt x="4903" y="34714"/>
                  </a:lnTo>
                  <a:lnTo>
                    <a:pt x="5435" y="36479"/>
                  </a:lnTo>
                  <a:lnTo>
                    <a:pt x="5940" y="38216"/>
                  </a:lnTo>
                  <a:lnTo>
                    <a:pt x="6500" y="39981"/>
                  </a:lnTo>
                  <a:lnTo>
                    <a:pt x="7088" y="41690"/>
                  </a:lnTo>
                  <a:lnTo>
                    <a:pt x="7677" y="43427"/>
                  </a:lnTo>
                  <a:lnTo>
                    <a:pt x="8293" y="45137"/>
                  </a:lnTo>
                  <a:lnTo>
                    <a:pt x="8910" y="46818"/>
                  </a:lnTo>
                  <a:lnTo>
                    <a:pt x="9582" y="48527"/>
                  </a:lnTo>
                  <a:lnTo>
                    <a:pt x="10254" y="50180"/>
                  </a:lnTo>
                  <a:lnTo>
                    <a:pt x="10955" y="51861"/>
                  </a:lnTo>
                  <a:lnTo>
                    <a:pt x="11683" y="53514"/>
                  </a:lnTo>
                  <a:lnTo>
                    <a:pt x="12412" y="55167"/>
                  </a:lnTo>
                  <a:lnTo>
                    <a:pt x="13168" y="56792"/>
                  </a:lnTo>
                  <a:lnTo>
                    <a:pt x="13953" y="58417"/>
                  </a:lnTo>
                  <a:lnTo>
                    <a:pt x="14737" y="60042"/>
                  </a:lnTo>
                  <a:lnTo>
                    <a:pt x="15550" y="61639"/>
                  </a:lnTo>
                  <a:lnTo>
                    <a:pt x="16390" y="63236"/>
                  </a:lnTo>
                  <a:lnTo>
                    <a:pt x="16586" y="63544"/>
                  </a:lnTo>
                  <a:lnTo>
                    <a:pt x="16782" y="63852"/>
                  </a:lnTo>
                  <a:lnTo>
                    <a:pt x="16979" y="64132"/>
                  </a:lnTo>
                  <a:lnTo>
                    <a:pt x="17203" y="64413"/>
                  </a:lnTo>
                  <a:lnTo>
                    <a:pt x="17455" y="64693"/>
                  </a:lnTo>
                  <a:lnTo>
                    <a:pt x="17707" y="64945"/>
                  </a:lnTo>
                  <a:lnTo>
                    <a:pt x="17959" y="65169"/>
                  </a:lnTo>
                  <a:lnTo>
                    <a:pt x="18239" y="65393"/>
                  </a:lnTo>
                  <a:lnTo>
                    <a:pt x="18520" y="65589"/>
                  </a:lnTo>
                  <a:lnTo>
                    <a:pt x="18800" y="65785"/>
                  </a:lnTo>
                  <a:lnTo>
                    <a:pt x="19080" y="65953"/>
                  </a:lnTo>
                  <a:lnTo>
                    <a:pt x="19388" y="66122"/>
                  </a:lnTo>
                  <a:lnTo>
                    <a:pt x="19696" y="66262"/>
                  </a:lnTo>
                  <a:lnTo>
                    <a:pt x="20032" y="66374"/>
                  </a:lnTo>
                  <a:lnTo>
                    <a:pt x="20341" y="66486"/>
                  </a:lnTo>
                  <a:lnTo>
                    <a:pt x="20677" y="66570"/>
                  </a:lnTo>
                  <a:lnTo>
                    <a:pt x="21013" y="66654"/>
                  </a:lnTo>
                  <a:lnTo>
                    <a:pt x="21349" y="66710"/>
                  </a:lnTo>
                  <a:lnTo>
                    <a:pt x="21686" y="66766"/>
                  </a:lnTo>
                  <a:lnTo>
                    <a:pt x="22022" y="66794"/>
                  </a:lnTo>
                  <a:lnTo>
                    <a:pt x="22722" y="66794"/>
                  </a:lnTo>
                  <a:lnTo>
                    <a:pt x="23058" y="66766"/>
                  </a:lnTo>
                  <a:lnTo>
                    <a:pt x="23395" y="66710"/>
                  </a:lnTo>
                  <a:lnTo>
                    <a:pt x="23731" y="66654"/>
                  </a:lnTo>
                  <a:lnTo>
                    <a:pt x="24095" y="66570"/>
                  </a:lnTo>
                  <a:lnTo>
                    <a:pt x="24431" y="66486"/>
                  </a:lnTo>
                  <a:lnTo>
                    <a:pt x="24767" y="66374"/>
                  </a:lnTo>
                  <a:lnTo>
                    <a:pt x="25076" y="66234"/>
                  </a:lnTo>
                  <a:lnTo>
                    <a:pt x="25412" y="66094"/>
                  </a:lnTo>
                  <a:lnTo>
                    <a:pt x="25748" y="65897"/>
                  </a:lnTo>
                  <a:lnTo>
                    <a:pt x="26056" y="65729"/>
                  </a:lnTo>
                  <a:lnTo>
                    <a:pt x="68643" y="38356"/>
                  </a:lnTo>
                  <a:lnTo>
                    <a:pt x="69175" y="37992"/>
                  </a:lnTo>
                  <a:lnTo>
                    <a:pt x="69651" y="37572"/>
                  </a:lnTo>
                  <a:lnTo>
                    <a:pt x="70072" y="37124"/>
                  </a:lnTo>
                  <a:lnTo>
                    <a:pt x="70464" y="36647"/>
                  </a:lnTo>
                  <a:lnTo>
                    <a:pt x="70800" y="36143"/>
                  </a:lnTo>
                  <a:lnTo>
                    <a:pt x="71080" y="35611"/>
                  </a:lnTo>
                  <a:lnTo>
                    <a:pt x="71332" y="35050"/>
                  </a:lnTo>
                  <a:lnTo>
                    <a:pt x="71501" y="34490"/>
                  </a:lnTo>
                  <a:lnTo>
                    <a:pt x="71641" y="33902"/>
                  </a:lnTo>
                  <a:lnTo>
                    <a:pt x="71725" y="33285"/>
                  </a:lnTo>
                  <a:lnTo>
                    <a:pt x="71753" y="32697"/>
                  </a:lnTo>
                  <a:lnTo>
                    <a:pt x="71725" y="32080"/>
                  </a:lnTo>
                  <a:lnTo>
                    <a:pt x="71669" y="31464"/>
                  </a:lnTo>
                  <a:lnTo>
                    <a:pt x="71529" y="30848"/>
                  </a:lnTo>
                  <a:lnTo>
                    <a:pt x="71332" y="30259"/>
                  </a:lnTo>
                  <a:lnTo>
                    <a:pt x="71080" y="29671"/>
                  </a:lnTo>
                  <a:lnTo>
                    <a:pt x="70464" y="28298"/>
                  </a:lnTo>
                  <a:lnTo>
                    <a:pt x="69848" y="26897"/>
                  </a:lnTo>
                  <a:lnTo>
                    <a:pt x="69259" y="25468"/>
                  </a:lnTo>
                  <a:lnTo>
                    <a:pt x="68699" y="24039"/>
                  </a:lnTo>
                  <a:lnTo>
                    <a:pt x="68166" y="22611"/>
                  </a:lnTo>
                  <a:lnTo>
                    <a:pt x="67662" y="21154"/>
                  </a:lnTo>
                  <a:lnTo>
                    <a:pt x="67158" y="19697"/>
                  </a:lnTo>
                  <a:lnTo>
                    <a:pt x="66710" y="18212"/>
                  </a:lnTo>
                  <a:lnTo>
                    <a:pt x="66289" y="16727"/>
                  </a:lnTo>
                  <a:lnTo>
                    <a:pt x="65897" y="15214"/>
                  </a:lnTo>
                  <a:lnTo>
                    <a:pt x="65533" y="13701"/>
                  </a:lnTo>
                  <a:lnTo>
                    <a:pt x="65197" y="12188"/>
                  </a:lnTo>
                  <a:lnTo>
                    <a:pt x="64888" y="10647"/>
                  </a:lnTo>
                  <a:lnTo>
                    <a:pt x="64608" y="9106"/>
                  </a:lnTo>
                  <a:lnTo>
                    <a:pt x="64356" y="7537"/>
                  </a:lnTo>
                  <a:lnTo>
                    <a:pt x="64160" y="5968"/>
                  </a:lnTo>
                  <a:lnTo>
                    <a:pt x="64048" y="5352"/>
                  </a:lnTo>
                  <a:lnTo>
                    <a:pt x="63880" y="4735"/>
                  </a:lnTo>
                  <a:lnTo>
                    <a:pt x="63656" y="4175"/>
                  </a:lnTo>
                  <a:lnTo>
                    <a:pt x="63403" y="3615"/>
                  </a:lnTo>
                  <a:lnTo>
                    <a:pt x="63095" y="3082"/>
                  </a:lnTo>
                  <a:lnTo>
                    <a:pt x="62731" y="2606"/>
                  </a:lnTo>
                  <a:lnTo>
                    <a:pt x="62339" y="2130"/>
                  </a:lnTo>
                  <a:lnTo>
                    <a:pt x="61891" y="1710"/>
                  </a:lnTo>
                  <a:lnTo>
                    <a:pt x="61442" y="1345"/>
                  </a:lnTo>
                  <a:lnTo>
                    <a:pt x="60938" y="1009"/>
                  </a:lnTo>
                  <a:lnTo>
                    <a:pt x="60406" y="701"/>
                  </a:lnTo>
                  <a:lnTo>
                    <a:pt x="59845" y="477"/>
                  </a:lnTo>
                  <a:lnTo>
                    <a:pt x="59257" y="281"/>
                  </a:lnTo>
                  <a:lnTo>
                    <a:pt x="58669" y="141"/>
                  </a:lnTo>
                  <a:lnTo>
                    <a:pt x="58052" y="57"/>
                  </a:lnTo>
                  <a:lnTo>
                    <a:pt x="57408" y="0"/>
                  </a:lnTo>
                  <a:close/>
                </a:path>
              </a:pathLst>
            </a:custGeom>
            <a:solidFill>
              <a:srgbClr val="9BBB59"/>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Calibri"/>
              </a:endParaRPr>
            </a:p>
          </p:txBody>
        </p:sp>
        <p:sp>
          <p:nvSpPr>
            <p:cNvPr id="54" name="Google Shape;563;p19">
              <a:extLst>
                <a:ext uri="{FF2B5EF4-FFF2-40B4-BE49-F238E27FC236}">
                  <a16:creationId xmlns:a16="http://schemas.microsoft.com/office/drawing/2014/main" id="{6612C2F4-B28A-CDDD-BEEF-ECB92EAEC146}"/>
                </a:ext>
              </a:extLst>
            </p:cNvPr>
            <p:cNvSpPr/>
            <p:nvPr/>
          </p:nvSpPr>
          <p:spPr>
            <a:xfrm>
              <a:off x="3907543" y="952631"/>
              <a:ext cx="1327017" cy="1327017"/>
            </a:xfrm>
            <a:custGeom>
              <a:avLst/>
              <a:gdLst/>
              <a:ahLst/>
              <a:cxnLst/>
              <a:rect l="l" t="t" r="r" b="b"/>
              <a:pathLst>
                <a:path w="82092" h="82092" extrusionOk="0">
                  <a:moveTo>
                    <a:pt x="41046" y="0"/>
                  </a:moveTo>
                  <a:lnTo>
                    <a:pt x="39981" y="28"/>
                  </a:lnTo>
                  <a:lnTo>
                    <a:pt x="38945" y="56"/>
                  </a:lnTo>
                  <a:lnTo>
                    <a:pt x="37908" y="140"/>
                  </a:lnTo>
                  <a:lnTo>
                    <a:pt x="36843" y="224"/>
                  </a:lnTo>
                  <a:lnTo>
                    <a:pt x="35835" y="336"/>
                  </a:lnTo>
                  <a:lnTo>
                    <a:pt x="34798" y="476"/>
                  </a:lnTo>
                  <a:lnTo>
                    <a:pt x="33789" y="644"/>
                  </a:lnTo>
                  <a:lnTo>
                    <a:pt x="32781" y="841"/>
                  </a:lnTo>
                  <a:lnTo>
                    <a:pt x="31772" y="1065"/>
                  </a:lnTo>
                  <a:lnTo>
                    <a:pt x="30792" y="1289"/>
                  </a:lnTo>
                  <a:lnTo>
                    <a:pt x="29811" y="1569"/>
                  </a:lnTo>
                  <a:lnTo>
                    <a:pt x="28858" y="1849"/>
                  </a:lnTo>
                  <a:lnTo>
                    <a:pt x="27878" y="2157"/>
                  </a:lnTo>
                  <a:lnTo>
                    <a:pt x="26953" y="2494"/>
                  </a:lnTo>
                  <a:lnTo>
                    <a:pt x="26001" y="2858"/>
                  </a:lnTo>
                  <a:lnTo>
                    <a:pt x="25076" y="3222"/>
                  </a:lnTo>
                  <a:lnTo>
                    <a:pt x="24151" y="3642"/>
                  </a:lnTo>
                  <a:lnTo>
                    <a:pt x="23255" y="4063"/>
                  </a:lnTo>
                  <a:lnTo>
                    <a:pt x="22358" y="4511"/>
                  </a:lnTo>
                  <a:lnTo>
                    <a:pt x="21490" y="4959"/>
                  </a:lnTo>
                  <a:lnTo>
                    <a:pt x="20621" y="5435"/>
                  </a:lnTo>
                  <a:lnTo>
                    <a:pt x="19781" y="5940"/>
                  </a:lnTo>
                  <a:lnTo>
                    <a:pt x="18940" y="6472"/>
                  </a:lnTo>
                  <a:lnTo>
                    <a:pt x="18100" y="7032"/>
                  </a:lnTo>
                  <a:lnTo>
                    <a:pt x="17287" y="7593"/>
                  </a:lnTo>
                  <a:lnTo>
                    <a:pt x="16503" y="8153"/>
                  </a:lnTo>
                  <a:lnTo>
                    <a:pt x="15718" y="8769"/>
                  </a:lnTo>
                  <a:lnTo>
                    <a:pt x="14934" y="9386"/>
                  </a:lnTo>
                  <a:lnTo>
                    <a:pt x="14205" y="10030"/>
                  </a:lnTo>
                  <a:lnTo>
                    <a:pt x="13449" y="10675"/>
                  </a:lnTo>
                  <a:lnTo>
                    <a:pt x="12748" y="11347"/>
                  </a:lnTo>
                  <a:lnTo>
                    <a:pt x="12020" y="12019"/>
                  </a:lnTo>
                  <a:lnTo>
                    <a:pt x="11347" y="12748"/>
                  </a:lnTo>
                  <a:lnTo>
                    <a:pt x="10675" y="13448"/>
                  </a:lnTo>
                  <a:lnTo>
                    <a:pt x="10031" y="14205"/>
                  </a:lnTo>
                  <a:lnTo>
                    <a:pt x="9386" y="14933"/>
                  </a:lnTo>
                  <a:lnTo>
                    <a:pt x="8770" y="15718"/>
                  </a:lnTo>
                  <a:lnTo>
                    <a:pt x="8154" y="16502"/>
                  </a:lnTo>
                  <a:lnTo>
                    <a:pt x="7593" y="17287"/>
                  </a:lnTo>
                  <a:lnTo>
                    <a:pt x="7033" y="18099"/>
                  </a:lnTo>
                  <a:lnTo>
                    <a:pt x="6472" y="18940"/>
                  </a:lnTo>
                  <a:lnTo>
                    <a:pt x="5940" y="19780"/>
                  </a:lnTo>
                  <a:lnTo>
                    <a:pt x="5436" y="20621"/>
                  </a:lnTo>
                  <a:lnTo>
                    <a:pt x="4960" y="21489"/>
                  </a:lnTo>
                  <a:lnTo>
                    <a:pt x="4511" y="22358"/>
                  </a:lnTo>
                  <a:lnTo>
                    <a:pt x="4063" y="23254"/>
                  </a:lnTo>
                  <a:lnTo>
                    <a:pt x="3643" y="24151"/>
                  </a:lnTo>
                  <a:lnTo>
                    <a:pt x="3250" y="25076"/>
                  </a:lnTo>
                  <a:lnTo>
                    <a:pt x="2858" y="26000"/>
                  </a:lnTo>
                  <a:lnTo>
                    <a:pt x="2494" y="26925"/>
                  </a:lnTo>
                  <a:lnTo>
                    <a:pt x="2158" y="27877"/>
                  </a:lnTo>
                  <a:lnTo>
                    <a:pt x="1850" y="28858"/>
                  </a:lnTo>
                  <a:lnTo>
                    <a:pt x="1569" y="29811"/>
                  </a:lnTo>
                  <a:lnTo>
                    <a:pt x="1317" y="30791"/>
                  </a:lnTo>
                  <a:lnTo>
                    <a:pt x="1065" y="31772"/>
                  </a:lnTo>
                  <a:lnTo>
                    <a:pt x="841" y="32780"/>
                  </a:lnTo>
                  <a:lnTo>
                    <a:pt x="645" y="33789"/>
                  </a:lnTo>
                  <a:lnTo>
                    <a:pt x="477" y="34798"/>
                  </a:lnTo>
                  <a:lnTo>
                    <a:pt x="337" y="35834"/>
                  </a:lnTo>
                  <a:lnTo>
                    <a:pt x="225" y="36843"/>
                  </a:lnTo>
                  <a:lnTo>
                    <a:pt x="141" y="37880"/>
                  </a:lnTo>
                  <a:lnTo>
                    <a:pt x="56" y="38944"/>
                  </a:lnTo>
                  <a:lnTo>
                    <a:pt x="28" y="39981"/>
                  </a:lnTo>
                  <a:lnTo>
                    <a:pt x="0" y="41046"/>
                  </a:lnTo>
                  <a:lnTo>
                    <a:pt x="28" y="42110"/>
                  </a:lnTo>
                  <a:lnTo>
                    <a:pt x="56" y="43175"/>
                  </a:lnTo>
                  <a:lnTo>
                    <a:pt x="141" y="44211"/>
                  </a:lnTo>
                  <a:lnTo>
                    <a:pt x="225" y="45248"/>
                  </a:lnTo>
                  <a:lnTo>
                    <a:pt x="337" y="46285"/>
                  </a:lnTo>
                  <a:lnTo>
                    <a:pt x="477" y="47293"/>
                  </a:lnTo>
                  <a:lnTo>
                    <a:pt x="645" y="48302"/>
                  </a:lnTo>
                  <a:lnTo>
                    <a:pt x="841" y="49311"/>
                  </a:lnTo>
                  <a:lnTo>
                    <a:pt x="1065" y="50319"/>
                  </a:lnTo>
                  <a:lnTo>
                    <a:pt x="1317" y="51300"/>
                  </a:lnTo>
                  <a:lnTo>
                    <a:pt x="1569" y="52280"/>
                  </a:lnTo>
                  <a:lnTo>
                    <a:pt x="1850" y="53261"/>
                  </a:lnTo>
                  <a:lnTo>
                    <a:pt x="2158" y="54214"/>
                  </a:lnTo>
                  <a:lnTo>
                    <a:pt x="2494" y="55166"/>
                  </a:lnTo>
                  <a:lnTo>
                    <a:pt x="2858" y="56091"/>
                  </a:lnTo>
                  <a:lnTo>
                    <a:pt x="3250" y="57015"/>
                  </a:lnTo>
                  <a:lnTo>
                    <a:pt x="3643" y="57940"/>
                  </a:lnTo>
                  <a:lnTo>
                    <a:pt x="4063" y="58837"/>
                  </a:lnTo>
                  <a:lnTo>
                    <a:pt x="4511" y="59733"/>
                  </a:lnTo>
                  <a:lnTo>
                    <a:pt x="4960" y="60602"/>
                  </a:lnTo>
                  <a:lnTo>
                    <a:pt x="5436" y="61470"/>
                  </a:lnTo>
                  <a:lnTo>
                    <a:pt x="5940" y="62339"/>
                  </a:lnTo>
                  <a:lnTo>
                    <a:pt x="6472" y="63179"/>
                  </a:lnTo>
                  <a:lnTo>
                    <a:pt x="7033" y="63992"/>
                  </a:lnTo>
                  <a:lnTo>
                    <a:pt x="7593" y="64804"/>
                  </a:lnTo>
                  <a:lnTo>
                    <a:pt x="8154" y="65617"/>
                  </a:lnTo>
                  <a:lnTo>
                    <a:pt x="8770" y="66373"/>
                  </a:lnTo>
                  <a:lnTo>
                    <a:pt x="9386" y="67158"/>
                  </a:lnTo>
                  <a:lnTo>
                    <a:pt x="10031" y="67914"/>
                  </a:lnTo>
                  <a:lnTo>
                    <a:pt x="10675" y="68643"/>
                  </a:lnTo>
                  <a:lnTo>
                    <a:pt x="11347" y="69371"/>
                  </a:lnTo>
                  <a:lnTo>
                    <a:pt x="12020" y="70072"/>
                  </a:lnTo>
                  <a:lnTo>
                    <a:pt x="12748" y="70744"/>
                  </a:lnTo>
                  <a:lnTo>
                    <a:pt x="13449" y="71416"/>
                  </a:lnTo>
                  <a:lnTo>
                    <a:pt x="14205" y="72089"/>
                  </a:lnTo>
                  <a:lnTo>
                    <a:pt x="14934" y="72705"/>
                  </a:lnTo>
                  <a:lnTo>
                    <a:pt x="15718" y="73350"/>
                  </a:lnTo>
                  <a:lnTo>
                    <a:pt x="16503" y="73938"/>
                  </a:lnTo>
                  <a:lnTo>
                    <a:pt x="17287" y="74526"/>
                  </a:lnTo>
                  <a:lnTo>
                    <a:pt x="18100" y="75087"/>
                  </a:lnTo>
                  <a:lnTo>
                    <a:pt x="18940" y="75619"/>
                  </a:lnTo>
                  <a:lnTo>
                    <a:pt x="19781" y="76151"/>
                  </a:lnTo>
                  <a:lnTo>
                    <a:pt x="20621" y="76656"/>
                  </a:lnTo>
                  <a:lnTo>
                    <a:pt x="21490" y="77132"/>
                  </a:lnTo>
                  <a:lnTo>
                    <a:pt x="22358" y="77608"/>
                  </a:lnTo>
                  <a:lnTo>
                    <a:pt x="23255" y="78028"/>
                  </a:lnTo>
                  <a:lnTo>
                    <a:pt x="24151" y="78477"/>
                  </a:lnTo>
                  <a:lnTo>
                    <a:pt x="25076" y="78869"/>
                  </a:lnTo>
                  <a:lnTo>
                    <a:pt x="26001" y="79233"/>
                  </a:lnTo>
                  <a:lnTo>
                    <a:pt x="26953" y="79597"/>
                  </a:lnTo>
                  <a:lnTo>
                    <a:pt x="27878" y="79934"/>
                  </a:lnTo>
                  <a:lnTo>
                    <a:pt x="28858" y="80242"/>
                  </a:lnTo>
                  <a:lnTo>
                    <a:pt x="29811" y="80522"/>
                  </a:lnTo>
                  <a:lnTo>
                    <a:pt x="30792" y="80802"/>
                  </a:lnTo>
                  <a:lnTo>
                    <a:pt x="31772" y="81026"/>
                  </a:lnTo>
                  <a:lnTo>
                    <a:pt x="32781" y="81250"/>
                  </a:lnTo>
                  <a:lnTo>
                    <a:pt x="33789" y="81447"/>
                  </a:lnTo>
                  <a:lnTo>
                    <a:pt x="34798" y="81615"/>
                  </a:lnTo>
                  <a:lnTo>
                    <a:pt x="35835" y="81755"/>
                  </a:lnTo>
                  <a:lnTo>
                    <a:pt x="36843" y="81867"/>
                  </a:lnTo>
                  <a:lnTo>
                    <a:pt x="37908" y="81979"/>
                  </a:lnTo>
                  <a:lnTo>
                    <a:pt x="38945" y="82035"/>
                  </a:lnTo>
                  <a:lnTo>
                    <a:pt x="39981" y="82063"/>
                  </a:lnTo>
                  <a:lnTo>
                    <a:pt x="41046" y="82091"/>
                  </a:lnTo>
                  <a:lnTo>
                    <a:pt x="42111" y="82063"/>
                  </a:lnTo>
                  <a:lnTo>
                    <a:pt x="43175" y="82035"/>
                  </a:lnTo>
                  <a:lnTo>
                    <a:pt x="44212" y="81979"/>
                  </a:lnTo>
                  <a:lnTo>
                    <a:pt x="45249" y="81867"/>
                  </a:lnTo>
                  <a:lnTo>
                    <a:pt x="46285" y="81755"/>
                  </a:lnTo>
                  <a:lnTo>
                    <a:pt x="47294" y="81615"/>
                  </a:lnTo>
                  <a:lnTo>
                    <a:pt x="48331" y="81447"/>
                  </a:lnTo>
                  <a:lnTo>
                    <a:pt x="49311" y="81250"/>
                  </a:lnTo>
                  <a:lnTo>
                    <a:pt x="50320" y="81026"/>
                  </a:lnTo>
                  <a:lnTo>
                    <a:pt x="51300" y="80802"/>
                  </a:lnTo>
                  <a:lnTo>
                    <a:pt x="52281" y="80522"/>
                  </a:lnTo>
                  <a:lnTo>
                    <a:pt x="53262" y="80242"/>
                  </a:lnTo>
                  <a:lnTo>
                    <a:pt x="54214" y="79934"/>
                  </a:lnTo>
                  <a:lnTo>
                    <a:pt x="55167" y="79597"/>
                  </a:lnTo>
                  <a:lnTo>
                    <a:pt x="56091" y="79233"/>
                  </a:lnTo>
                  <a:lnTo>
                    <a:pt x="57016" y="78869"/>
                  </a:lnTo>
                  <a:lnTo>
                    <a:pt x="57941" y="78477"/>
                  </a:lnTo>
                  <a:lnTo>
                    <a:pt x="58837" y="78028"/>
                  </a:lnTo>
                  <a:lnTo>
                    <a:pt x="59734" y="77608"/>
                  </a:lnTo>
                  <a:lnTo>
                    <a:pt x="60602" y="77132"/>
                  </a:lnTo>
                  <a:lnTo>
                    <a:pt x="61471" y="76656"/>
                  </a:lnTo>
                  <a:lnTo>
                    <a:pt x="62339" y="76151"/>
                  </a:lnTo>
                  <a:lnTo>
                    <a:pt x="63180" y="75619"/>
                  </a:lnTo>
                  <a:lnTo>
                    <a:pt x="63992" y="75087"/>
                  </a:lnTo>
                  <a:lnTo>
                    <a:pt x="64805" y="74526"/>
                  </a:lnTo>
                  <a:lnTo>
                    <a:pt x="65617" y="73938"/>
                  </a:lnTo>
                  <a:lnTo>
                    <a:pt x="66402" y="73350"/>
                  </a:lnTo>
                  <a:lnTo>
                    <a:pt x="67158" y="72705"/>
                  </a:lnTo>
                  <a:lnTo>
                    <a:pt x="67915" y="72089"/>
                  </a:lnTo>
                  <a:lnTo>
                    <a:pt x="68643" y="71416"/>
                  </a:lnTo>
                  <a:lnTo>
                    <a:pt x="69372" y="70744"/>
                  </a:lnTo>
                  <a:lnTo>
                    <a:pt x="70072" y="70072"/>
                  </a:lnTo>
                  <a:lnTo>
                    <a:pt x="70773" y="69371"/>
                  </a:lnTo>
                  <a:lnTo>
                    <a:pt x="71417" y="68643"/>
                  </a:lnTo>
                  <a:lnTo>
                    <a:pt x="72089" y="67914"/>
                  </a:lnTo>
                  <a:lnTo>
                    <a:pt x="72734" y="67158"/>
                  </a:lnTo>
                  <a:lnTo>
                    <a:pt x="73350" y="66373"/>
                  </a:lnTo>
                  <a:lnTo>
                    <a:pt x="73938" y="65617"/>
                  </a:lnTo>
                  <a:lnTo>
                    <a:pt x="74527" y="64804"/>
                  </a:lnTo>
                  <a:lnTo>
                    <a:pt x="75087" y="63992"/>
                  </a:lnTo>
                  <a:lnTo>
                    <a:pt x="75620" y="63179"/>
                  </a:lnTo>
                  <a:lnTo>
                    <a:pt x="76152" y="62339"/>
                  </a:lnTo>
                  <a:lnTo>
                    <a:pt x="76656" y="61470"/>
                  </a:lnTo>
                  <a:lnTo>
                    <a:pt x="77132" y="60602"/>
                  </a:lnTo>
                  <a:lnTo>
                    <a:pt x="77609" y="59733"/>
                  </a:lnTo>
                  <a:lnTo>
                    <a:pt x="78057" y="58837"/>
                  </a:lnTo>
                  <a:lnTo>
                    <a:pt x="78477" y="57940"/>
                  </a:lnTo>
                  <a:lnTo>
                    <a:pt x="78870" y="57015"/>
                  </a:lnTo>
                  <a:lnTo>
                    <a:pt x="79234" y="56091"/>
                  </a:lnTo>
                  <a:lnTo>
                    <a:pt x="79598" y="55166"/>
                  </a:lnTo>
                  <a:lnTo>
                    <a:pt x="79934" y="54214"/>
                  </a:lnTo>
                  <a:lnTo>
                    <a:pt x="80242" y="53261"/>
                  </a:lnTo>
                  <a:lnTo>
                    <a:pt x="80523" y="52280"/>
                  </a:lnTo>
                  <a:lnTo>
                    <a:pt x="80803" y="51300"/>
                  </a:lnTo>
                  <a:lnTo>
                    <a:pt x="81055" y="50319"/>
                  </a:lnTo>
                  <a:lnTo>
                    <a:pt x="81251" y="49311"/>
                  </a:lnTo>
                  <a:lnTo>
                    <a:pt x="81447" y="48302"/>
                  </a:lnTo>
                  <a:lnTo>
                    <a:pt x="81615" y="47293"/>
                  </a:lnTo>
                  <a:lnTo>
                    <a:pt x="81755" y="46285"/>
                  </a:lnTo>
                  <a:lnTo>
                    <a:pt x="81867" y="45248"/>
                  </a:lnTo>
                  <a:lnTo>
                    <a:pt x="81979" y="44211"/>
                  </a:lnTo>
                  <a:lnTo>
                    <a:pt x="82036" y="43175"/>
                  </a:lnTo>
                  <a:lnTo>
                    <a:pt x="82092" y="42110"/>
                  </a:lnTo>
                  <a:lnTo>
                    <a:pt x="82092" y="41046"/>
                  </a:lnTo>
                  <a:lnTo>
                    <a:pt x="82092" y="39981"/>
                  </a:lnTo>
                  <a:lnTo>
                    <a:pt x="82036" y="38944"/>
                  </a:lnTo>
                  <a:lnTo>
                    <a:pt x="81979" y="37880"/>
                  </a:lnTo>
                  <a:lnTo>
                    <a:pt x="81867" y="36843"/>
                  </a:lnTo>
                  <a:lnTo>
                    <a:pt x="81755" y="35834"/>
                  </a:lnTo>
                  <a:lnTo>
                    <a:pt x="81615" y="34798"/>
                  </a:lnTo>
                  <a:lnTo>
                    <a:pt x="81447" y="33789"/>
                  </a:lnTo>
                  <a:lnTo>
                    <a:pt x="81251" y="32780"/>
                  </a:lnTo>
                  <a:lnTo>
                    <a:pt x="81055" y="31772"/>
                  </a:lnTo>
                  <a:lnTo>
                    <a:pt x="80803" y="30791"/>
                  </a:lnTo>
                  <a:lnTo>
                    <a:pt x="80523" y="29811"/>
                  </a:lnTo>
                  <a:lnTo>
                    <a:pt x="80242" y="28858"/>
                  </a:lnTo>
                  <a:lnTo>
                    <a:pt x="79934" y="27877"/>
                  </a:lnTo>
                  <a:lnTo>
                    <a:pt x="79598" y="26925"/>
                  </a:lnTo>
                  <a:lnTo>
                    <a:pt x="79234" y="26000"/>
                  </a:lnTo>
                  <a:lnTo>
                    <a:pt x="78870" y="25076"/>
                  </a:lnTo>
                  <a:lnTo>
                    <a:pt x="78477" y="24151"/>
                  </a:lnTo>
                  <a:lnTo>
                    <a:pt x="78057" y="23254"/>
                  </a:lnTo>
                  <a:lnTo>
                    <a:pt x="77609" y="22358"/>
                  </a:lnTo>
                  <a:lnTo>
                    <a:pt x="77132" y="21489"/>
                  </a:lnTo>
                  <a:lnTo>
                    <a:pt x="76656" y="20621"/>
                  </a:lnTo>
                  <a:lnTo>
                    <a:pt x="76152" y="19780"/>
                  </a:lnTo>
                  <a:lnTo>
                    <a:pt x="75620" y="18940"/>
                  </a:lnTo>
                  <a:lnTo>
                    <a:pt x="75087" y="18099"/>
                  </a:lnTo>
                  <a:lnTo>
                    <a:pt x="74527" y="17287"/>
                  </a:lnTo>
                  <a:lnTo>
                    <a:pt x="73938" y="16502"/>
                  </a:lnTo>
                  <a:lnTo>
                    <a:pt x="73350" y="15718"/>
                  </a:lnTo>
                  <a:lnTo>
                    <a:pt x="72734" y="14933"/>
                  </a:lnTo>
                  <a:lnTo>
                    <a:pt x="72089" y="14205"/>
                  </a:lnTo>
                  <a:lnTo>
                    <a:pt x="71417" y="13448"/>
                  </a:lnTo>
                  <a:lnTo>
                    <a:pt x="70773" y="12748"/>
                  </a:lnTo>
                  <a:lnTo>
                    <a:pt x="70072" y="12019"/>
                  </a:lnTo>
                  <a:lnTo>
                    <a:pt x="69372" y="11347"/>
                  </a:lnTo>
                  <a:lnTo>
                    <a:pt x="68643" y="10675"/>
                  </a:lnTo>
                  <a:lnTo>
                    <a:pt x="67915" y="10030"/>
                  </a:lnTo>
                  <a:lnTo>
                    <a:pt x="67158" y="9386"/>
                  </a:lnTo>
                  <a:lnTo>
                    <a:pt x="66402" y="8769"/>
                  </a:lnTo>
                  <a:lnTo>
                    <a:pt x="65617" y="8153"/>
                  </a:lnTo>
                  <a:lnTo>
                    <a:pt x="64805" y="7593"/>
                  </a:lnTo>
                  <a:lnTo>
                    <a:pt x="63992" y="7032"/>
                  </a:lnTo>
                  <a:lnTo>
                    <a:pt x="63180" y="6472"/>
                  </a:lnTo>
                  <a:lnTo>
                    <a:pt x="62339" y="5940"/>
                  </a:lnTo>
                  <a:lnTo>
                    <a:pt x="61471" y="5435"/>
                  </a:lnTo>
                  <a:lnTo>
                    <a:pt x="60602" y="4959"/>
                  </a:lnTo>
                  <a:lnTo>
                    <a:pt x="59734" y="4511"/>
                  </a:lnTo>
                  <a:lnTo>
                    <a:pt x="58837" y="4063"/>
                  </a:lnTo>
                  <a:lnTo>
                    <a:pt x="57941" y="3642"/>
                  </a:lnTo>
                  <a:lnTo>
                    <a:pt x="57016" y="3222"/>
                  </a:lnTo>
                  <a:lnTo>
                    <a:pt x="56091" y="2858"/>
                  </a:lnTo>
                  <a:lnTo>
                    <a:pt x="55167" y="2494"/>
                  </a:lnTo>
                  <a:lnTo>
                    <a:pt x="54214" y="2157"/>
                  </a:lnTo>
                  <a:lnTo>
                    <a:pt x="53262" y="1849"/>
                  </a:lnTo>
                  <a:lnTo>
                    <a:pt x="52281" y="1569"/>
                  </a:lnTo>
                  <a:lnTo>
                    <a:pt x="51300" y="1289"/>
                  </a:lnTo>
                  <a:lnTo>
                    <a:pt x="50320" y="1065"/>
                  </a:lnTo>
                  <a:lnTo>
                    <a:pt x="49311" y="841"/>
                  </a:lnTo>
                  <a:lnTo>
                    <a:pt x="48331" y="644"/>
                  </a:lnTo>
                  <a:lnTo>
                    <a:pt x="47294" y="476"/>
                  </a:lnTo>
                  <a:lnTo>
                    <a:pt x="46285" y="336"/>
                  </a:lnTo>
                  <a:lnTo>
                    <a:pt x="45249" y="224"/>
                  </a:lnTo>
                  <a:lnTo>
                    <a:pt x="44212" y="140"/>
                  </a:lnTo>
                  <a:lnTo>
                    <a:pt x="43175" y="56"/>
                  </a:lnTo>
                  <a:lnTo>
                    <a:pt x="42111" y="28"/>
                  </a:lnTo>
                  <a:lnTo>
                    <a:pt x="41046" y="0"/>
                  </a:lnTo>
                  <a:close/>
                </a:path>
              </a:pathLst>
            </a:custGeom>
            <a:solidFill>
              <a:srgbClr val="C0504D"/>
            </a:solidFill>
            <a:ln w="38100" cap="flat" cmpd="sng">
              <a:solidFill>
                <a:srgbClr val="C0504D">
                  <a:lumMod val="75000"/>
                </a:srgbClr>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latin typeface="Calibri"/>
              </a:endParaRPr>
            </a:p>
          </p:txBody>
        </p:sp>
      </p:grpSp>
      <p:grpSp>
        <p:nvGrpSpPr>
          <p:cNvPr id="55" name="Google Shape;570;p19">
            <a:extLst>
              <a:ext uri="{FF2B5EF4-FFF2-40B4-BE49-F238E27FC236}">
                <a16:creationId xmlns:a16="http://schemas.microsoft.com/office/drawing/2014/main" id="{4DCD050D-6803-B918-6C31-4376A77A9683}"/>
              </a:ext>
            </a:extLst>
          </p:cNvPr>
          <p:cNvGrpSpPr/>
          <p:nvPr/>
        </p:nvGrpSpPr>
        <p:grpSpPr>
          <a:xfrm>
            <a:off x="-14483" y="2206241"/>
            <a:ext cx="2134913" cy="1810055"/>
            <a:chOff x="-11011" y="2496216"/>
            <a:chExt cx="2759215" cy="1379797"/>
          </a:xfrm>
        </p:grpSpPr>
        <p:sp>
          <p:nvSpPr>
            <p:cNvPr id="56" name="Google Shape;571;p19">
              <a:extLst>
                <a:ext uri="{FF2B5EF4-FFF2-40B4-BE49-F238E27FC236}">
                  <a16:creationId xmlns:a16="http://schemas.microsoft.com/office/drawing/2014/main" id="{80B86730-F5CD-FF87-441C-79448BB0719A}"/>
                </a:ext>
              </a:extLst>
            </p:cNvPr>
            <p:cNvSpPr txBox="1"/>
            <p:nvPr/>
          </p:nvSpPr>
          <p:spPr>
            <a:xfrm>
              <a:off x="-11011" y="2496216"/>
              <a:ext cx="2213689" cy="331800"/>
            </a:xfrm>
            <a:prstGeom prst="rect">
              <a:avLst/>
            </a:prstGeom>
            <a:noFill/>
            <a:ln>
              <a:noFill/>
            </a:ln>
          </p:spPr>
          <p:txBody>
            <a:bodyPr spcFirstLastPara="1" wrap="square" lIns="91425" tIns="91425" rIns="91425" bIns="91425" anchor="ctr" anchorCtr="0">
              <a:noAutofit/>
            </a:bodyPr>
            <a:lstStyle/>
            <a:p>
              <a:pPr algn="r" fontAlgn="auto">
                <a:spcBef>
                  <a:spcPts val="0"/>
                </a:spcBef>
                <a:spcAft>
                  <a:spcPts val="0"/>
                </a:spcAft>
              </a:pPr>
              <a:r>
                <a:rPr lang="en" b="1" dirty="0">
                  <a:solidFill>
                    <a:srgbClr val="9BBB59"/>
                  </a:solidFill>
                  <a:latin typeface="Fira Sans Extra Condensed"/>
                  <a:ea typeface="Fira Sans Extra Condensed"/>
                  <a:cs typeface="Fira Sans Extra Condensed"/>
                  <a:sym typeface="Fira Sans Extra Condensed"/>
                </a:rPr>
                <a:t>Organisation</a:t>
              </a:r>
              <a:endParaRPr b="1" dirty="0">
                <a:solidFill>
                  <a:srgbClr val="9BBB59"/>
                </a:solidFill>
                <a:latin typeface="Fira Sans Extra Condensed"/>
                <a:ea typeface="Fira Sans Extra Condensed"/>
                <a:cs typeface="Fira Sans Extra Condensed"/>
                <a:sym typeface="Fira Sans Extra Condensed"/>
              </a:endParaRPr>
            </a:p>
          </p:txBody>
        </p:sp>
        <p:sp>
          <p:nvSpPr>
            <p:cNvPr id="57" name="Google Shape;572;p19">
              <a:extLst>
                <a:ext uri="{FF2B5EF4-FFF2-40B4-BE49-F238E27FC236}">
                  <a16:creationId xmlns:a16="http://schemas.microsoft.com/office/drawing/2014/main" id="{4E5F5B04-47EC-5860-0C6A-F803CFCE3779}"/>
                </a:ext>
              </a:extLst>
            </p:cNvPr>
            <p:cNvSpPr txBox="1"/>
            <p:nvPr/>
          </p:nvSpPr>
          <p:spPr>
            <a:xfrm>
              <a:off x="534513" y="2740310"/>
              <a:ext cx="2213691" cy="1135703"/>
            </a:xfrm>
            <a:prstGeom prst="rect">
              <a:avLst/>
            </a:prstGeom>
            <a:noFill/>
            <a:ln>
              <a:noFill/>
            </a:ln>
          </p:spPr>
          <p:txBody>
            <a:bodyPr spcFirstLastPara="1" wrap="square" lIns="91425" tIns="91425" rIns="91425" bIns="91425" anchor="ctr" anchorCtr="0">
              <a:noAutofit/>
            </a:bodyPr>
            <a:lstStyle/>
            <a:p>
              <a:pPr marL="285750" indent="-285750" fontAlgn="auto">
                <a:spcBef>
                  <a:spcPts val="0"/>
                </a:spcBef>
                <a:spcAft>
                  <a:spcPts val="0"/>
                </a:spcAft>
                <a:buFontTx/>
                <a:buChar char="-"/>
              </a:pPr>
              <a:r>
                <a:rPr lang="fr-FR" sz="1400" dirty="0">
                  <a:solidFill>
                    <a:prstClr val="black"/>
                  </a:solidFill>
                  <a:latin typeface="Fira Sans" panose="020B0503050000020004" pitchFamily="34" charset="0"/>
                  <a:ea typeface="Roboto"/>
                  <a:cs typeface="Roboto"/>
                  <a:sym typeface="Roboto"/>
                </a:rPr>
                <a:t>gouvernance</a:t>
              </a:r>
            </a:p>
            <a:p>
              <a:pPr marL="285750" indent="-285750" fontAlgn="auto">
                <a:spcBef>
                  <a:spcPts val="0"/>
                </a:spcBef>
                <a:spcAft>
                  <a:spcPts val="0"/>
                </a:spcAft>
                <a:buFontTx/>
                <a:buChar char="-"/>
              </a:pPr>
              <a:r>
                <a:rPr lang="fr-FR" sz="1400" dirty="0">
                  <a:solidFill>
                    <a:prstClr val="black"/>
                  </a:solidFill>
                  <a:latin typeface="Fira Sans" panose="020B0503050000020004" pitchFamily="34" charset="0"/>
                  <a:ea typeface="Roboto"/>
                  <a:cs typeface="Roboto"/>
                  <a:sym typeface="Roboto"/>
                </a:rPr>
                <a:t>animation</a:t>
              </a:r>
            </a:p>
            <a:p>
              <a:pPr marL="285750" indent="-285750" fontAlgn="auto">
                <a:spcBef>
                  <a:spcPts val="0"/>
                </a:spcBef>
                <a:spcAft>
                  <a:spcPts val="0"/>
                </a:spcAft>
                <a:buFontTx/>
                <a:buChar char="-"/>
              </a:pPr>
              <a:r>
                <a:rPr lang="fr-FR" sz="1400" dirty="0">
                  <a:solidFill>
                    <a:prstClr val="black"/>
                  </a:solidFill>
                  <a:latin typeface="Fira Sans" panose="020B0503050000020004" pitchFamily="34" charset="0"/>
                  <a:ea typeface="Roboto"/>
                  <a:cs typeface="Roboto"/>
                  <a:sym typeface="Roboto"/>
                </a:rPr>
                <a:t>process de sélection, mise en œuvre &amp; suivi</a:t>
              </a:r>
              <a:endParaRPr lang="en" sz="1400" dirty="0">
                <a:solidFill>
                  <a:prstClr val="black"/>
                </a:solidFill>
                <a:latin typeface="Fira Sans" panose="020B0503050000020004" pitchFamily="34" charset="0"/>
                <a:ea typeface="Roboto"/>
                <a:cs typeface="Roboto"/>
                <a:sym typeface="Roboto"/>
              </a:endParaRPr>
            </a:p>
          </p:txBody>
        </p:sp>
      </p:grpSp>
      <p:grpSp>
        <p:nvGrpSpPr>
          <p:cNvPr id="58" name="Google Shape;573;p19">
            <a:extLst>
              <a:ext uri="{FF2B5EF4-FFF2-40B4-BE49-F238E27FC236}">
                <a16:creationId xmlns:a16="http://schemas.microsoft.com/office/drawing/2014/main" id="{759CADAD-A673-F6A3-90C8-6F93FA0EA4E3}"/>
              </a:ext>
            </a:extLst>
          </p:cNvPr>
          <p:cNvGrpSpPr/>
          <p:nvPr/>
        </p:nvGrpSpPr>
        <p:grpSpPr>
          <a:xfrm>
            <a:off x="1708399" y="4041530"/>
            <a:ext cx="2545090" cy="910324"/>
            <a:chOff x="1237497" y="3430989"/>
            <a:chExt cx="2459502" cy="879710"/>
          </a:xfrm>
        </p:grpSpPr>
        <p:sp>
          <p:nvSpPr>
            <p:cNvPr id="59" name="Google Shape;603;p19">
              <a:extLst>
                <a:ext uri="{FF2B5EF4-FFF2-40B4-BE49-F238E27FC236}">
                  <a16:creationId xmlns:a16="http://schemas.microsoft.com/office/drawing/2014/main" id="{2DAEA4C7-D487-4F34-8B58-39A95A22E7E9}"/>
                </a:ext>
              </a:extLst>
            </p:cNvPr>
            <p:cNvSpPr txBox="1"/>
            <p:nvPr/>
          </p:nvSpPr>
          <p:spPr>
            <a:xfrm>
              <a:off x="1237497" y="3430989"/>
              <a:ext cx="1396031" cy="331800"/>
            </a:xfrm>
            <a:prstGeom prst="rect">
              <a:avLst/>
            </a:prstGeom>
            <a:noFill/>
            <a:ln>
              <a:noFill/>
            </a:ln>
          </p:spPr>
          <p:txBody>
            <a:bodyPr spcFirstLastPara="1" wrap="square" lIns="91425" tIns="91425" rIns="91425" bIns="91425" anchor="ctr" anchorCtr="0">
              <a:noAutofit/>
            </a:bodyPr>
            <a:lstStyle/>
            <a:p>
              <a:pPr fontAlgn="auto">
                <a:spcBef>
                  <a:spcPts val="0"/>
                </a:spcBef>
                <a:spcAft>
                  <a:spcPts val="0"/>
                </a:spcAft>
              </a:pPr>
              <a:r>
                <a:rPr lang="en" b="1" dirty="0">
                  <a:solidFill>
                    <a:srgbClr val="C0504D"/>
                  </a:solidFill>
                  <a:latin typeface="Fira Sans Extra Condensed"/>
                  <a:ea typeface="Fira Sans Extra Condensed"/>
                  <a:cs typeface="Fira Sans Extra Condensed"/>
                  <a:sym typeface="Fira Sans Extra Condensed"/>
                </a:rPr>
                <a:t>Cibles</a:t>
              </a:r>
              <a:endParaRPr b="1" dirty="0">
                <a:solidFill>
                  <a:srgbClr val="C0504D"/>
                </a:solidFill>
                <a:latin typeface="Fira Sans Extra Condensed"/>
                <a:ea typeface="Fira Sans Extra Condensed"/>
                <a:cs typeface="Fira Sans Extra Condensed"/>
                <a:sym typeface="Fira Sans Extra Condensed"/>
              </a:endParaRPr>
            </a:p>
          </p:txBody>
        </p:sp>
        <p:sp>
          <p:nvSpPr>
            <p:cNvPr id="60" name="Google Shape;604;p19">
              <a:extLst>
                <a:ext uri="{FF2B5EF4-FFF2-40B4-BE49-F238E27FC236}">
                  <a16:creationId xmlns:a16="http://schemas.microsoft.com/office/drawing/2014/main" id="{C899B1AC-0C92-7966-F733-F585FFE07343}"/>
                </a:ext>
              </a:extLst>
            </p:cNvPr>
            <p:cNvSpPr txBox="1"/>
            <p:nvPr/>
          </p:nvSpPr>
          <p:spPr>
            <a:xfrm>
              <a:off x="1277684" y="3939299"/>
              <a:ext cx="2419315" cy="371400"/>
            </a:xfrm>
            <a:prstGeom prst="rect">
              <a:avLst/>
            </a:prstGeom>
            <a:noFill/>
            <a:ln>
              <a:noFill/>
            </a:ln>
          </p:spPr>
          <p:txBody>
            <a:bodyPr spcFirstLastPara="1" wrap="square" lIns="91425" tIns="91425" rIns="91425" bIns="91425" anchor="ctr" anchorCtr="0">
              <a:noAutofit/>
            </a:bodyPr>
            <a:lstStyle/>
            <a:p>
              <a:pPr marL="285750" indent="-285750" fontAlgn="auto">
                <a:spcBef>
                  <a:spcPts val="0"/>
                </a:spcBef>
                <a:spcAft>
                  <a:spcPts val="0"/>
                </a:spcAft>
                <a:buFontTx/>
                <a:buChar char="-"/>
              </a:pPr>
              <a:r>
                <a:rPr lang="fr-FR" sz="1400" dirty="0">
                  <a:solidFill>
                    <a:prstClr val="black"/>
                  </a:solidFill>
                  <a:latin typeface="Roboto"/>
                  <a:ea typeface="Roboto"/>
                  <a:cs typeface="Roboto"/>
                  <a:sym typeface="Roboto"/>
                </a:rPr>
                <a:t>s</a:t>
              </a:r>
              <a:r>
                <a:rPr lang="en" sz="1400" dirty="0">
                  <a:solidFill>
                    <a:prstClr val="black"/>
                  </a:solidFill>
                  <a:latin typeface="Roboto"/>
                  <a:ea typeface="Roboto"/>
                  <a:cs typeface="Roboto"/>
                  <a:sym typeface="Roboto"/>
                </a:rPr>
                <a:t>ervices</a:t>
              </a:r>
            </a:p>
            <a:p>
              <a:pPr marL="285750" indent="-285750" fontAlgn="auto">
                <a:spcBef>
                  <a:spcPts val="0"/>
                </a:spcBef>
                <a:spcAft>
                  <a:spcPts val="0"/>
                </a:spcAft>
                <a:buFontTx/>
                <a:buChar char="-"/>
              </a:pPr>
              <a:r>
                <a:rPr lang="fr-FR" sz="1400" dirty="0">
                  <a:solidFill>
                    <a:prstClr val="black"/>
                  </a:solidFill>
                  <a:latin typeface="Roboto"/>
                  <a:ea typeface="Roboto"/>
                  <a:cs typeface="Roboto"/>
                  <a:sym typeface="Roboto"/>
                </a:rPr>
                <a:t>u</a:t>
              </a:r>
              <a:r>
                <a:rPr lang="en" sz="1400" dirty="0">
                  <a:solidFill>
                    <a:prstClr val="black"/>
                  </a:solidFill>
                  <a:latin typeface="Roboto"/>
                  <a:ea typeface="Roboto"/>
                  <a:cs typeface="Roboto"/>
                  <a:sym typeface="Roboto"/>
                </a:rPr>
                <a:t>sagers</a:t>
              </a:r>
            </a:p>
            <a:p>
              <a:pPr marL="285750" indent="-285750" fontAlgn="auto">
                <a:spcBef>
                  <a:spcPts val="0"/>
                </a:spcBef>
                <a:spcAft>
                  <a:spcPts val="0"/>
                </a:spcAft>
                <a:buFontTx/>
                <a:buChar char="-"/>
              </a:pPr>
              <a:r>
                <a:rPr lang="en" sz="1400" dirty="0">
                  <a:solidFill>
                    <a:prstClr val="black"/>
                  </a:solidFill>
                  <a:latin typeface="Roboto"/>
                  <a:ea typeface="Roboto"/>
                  <a:cs typeface="Roboto"/>
                  <a:sym typeface="Roboto"/>
                </a:rPr>
                <a:t>habitants</a:t>
              </a:r>
            </a:p>
          </p:txBody>
        </p:sp>
      </p:grpSp>
      <p:sp>
        <p:nvSpPr>
          <p:cNvPr id="61" name="Google Shape;607;p19">
            <a:extLst>
              <a:ext uri="{FF2B5EF4-FFF2-40B4-BE49-F238E27FC236}">
                <a16:creationId xmlns:a16="http://schemas.microsoft.com/office/drawing/2014/main" id="{45B54162-B704-2FD6-8C43-89036107E469}"/>
              </a:ext>
            </a:extLst>
          </p:cNvPr>
          <p:cNvSpPr txBox="1"/>
          <p:nvPr/>
        </p:nvSpPr>
        <p:spPr>
          <a:xfrm>
            <a:off x="3826163" y="1942319"/>
            <a:ext cx="1224065" cy="360731"/>
          </a:xfrm>
          <a:prstGeom prst="rect">
            <a:avLst/>
          </a:prstGeom>
          <a:noFill/>
          <a:ln>
            <a:noFill/>
          </a:ln>
        </p:spPr>
        <p:txBody>
          <a:bodyPr spcFirstLastPara="1" wrap="square" lIns="91425" tIns="91425" rIns="91425" bIns="91425" anchor="ctr" anchorCtr="0">
            <a:noAutofit/>
          </a:bodyPr>
          <a:lstStyle/>
          <a:p>
            <a:pPr algn="ctr" fontAlgn="auto">
              <a:spcBef>
                <a:spcPts val="0"/>
              </a:spcBef>
              <a:spcAft>
                <a:spcPts val="0"/>
              </a:spcAft>
            </a:pPr>
            <a:r>
              <a:rPr lang="fr-FR" sz="1400" b="1" dirty="0">
                <a:solidFill>
                  <a:prstClr val="white"/>
                </a:solidFill>
                <a:latin typeface="Calibri"/>
              </a:rPr>
              <a:t>fonction des attentes &amp; ressources</a:t>
            </a:r>
          </a:p>
          <a:p>
            <a:pPr algn="ctr" fontAlgn="auto">
              <a:spcBef>
                <a:spcPts val="0"/>
              </a:spcBef>
              <a:spcAft>
                <a:spcPts val="0"/>
              </a:spcAft>
            </a:pPr>
            <a:r>
              <a:rPr lang="fr-FR" sz="1400" b="1" dirty="0">
                <a:solidFill>
                  <a:prstClr val="white"/>
                </a:solidFill>
                <a:latin typeface="Calibri"/>
                <a:ea typeface="Roboto"/>
                <a:cs typeface="Roboto"/>
                <a:sym typeface="Roboto"/>
              </a:rPr>
              <a:t>disponibles</a:t>
            </a:r>
            <a:endParaRPr sz="1400" b="1" dirty="0">
              <a:solidFill>
                <a:prstClr val="white"/>
              </a:solidFill>
              <a:latin typeface="Roboto"/>
              <a:ea typeface="Roboto"/>
              <a:cs typeface="Roboto"/>
              <a:sym typeface="Roboto"/>
            </a:endParaRPr>
          </a:p>
        </p:txBody>
      </p:sp>
      <p:grpSp>
        <p:nvGrpSpPr>
          <p:cNvPr id="62" name="Google Shape;608;p19">
            <a:extLst>
              <a:ext uri="{FF2B5EF4-FFF2-40B4-BE49-F238E27FC236}">
                <a16:creationId xmlns:a16="http://schemas.microsoft.com/office/drawing/2014/main" id="{9CCB8CA0-A47C-0916-0E06-69E6B69290DF}"/>
              </a:ext>
            </a:extLst>
          </p:cNvPr>
          <p:cNvGrpSpPr/>
          <p:nvPr/>
        </p:nvGrpSpPr>
        <p:grpSpPr>
          <a:xfrm>
            <a:off x="3255004" y="4050305"/>
            <a:ext cx="2503506" cy="2474006"/>
            <a:chOff x="3358660" y="3338092"/>
            <a:chExt cx="2419313" cy="2316952"/>
          </a:xfrm>
        </p:grpSpPr>
        <p:sp>
          <p:nvSpPr>
            <p:cNvPr id="63" name="Google Shape;613;p19">
              <a:extLst>
                <a:ext uri="{FF2B5EF4-FFF2-40B4-BE49-F238E27FC236}">
                  <a16:creationId xmlns:a16="http://schemas.microsoft.com/office/drawing/2014/main" id="{F6DAAFDA-6372-B0D0-946E-F0406F389D70}"/>
                </a:ext>
              </a:extLst>
            </p:cNvPr>
            <p:cNvSpPr/>
            <p:nvPr/>
          </p:nvSpPr>
          <p:spPr>
            <a:xfrm>
              <a:off x="4528771" y="3338092"/>
              <a:ext cx="162304" cy="199160"/>
            </a:xfrm>
            <a:custGeom>
              <a:avLst/>
              <a:gdLst/>
              <a:ahLst/>
              <a:cxnLst/>
              <a:rect l="l" t="t" r="r" b="b"/>
              <a:pathLst>
                <a:path w="3470" h="4258" extrusionOk="0">
                  <a:moveTo>
                    <a:pt x="1083" y="0"/>
                  </a:moveTo>
                  <a:lnTo>
                    <a:pt x="1083" y="25"/>
                  </a:lnTo>
                  <a:lnTo>
                    <a:pt x="1058" y="148"/>
                  </a:lnTo>
                  <a:lnTo>
                    <a:pt x="984" y="443"/>
                  </a:lnTo>
                  <a:lnTo>
                    <a:pt x="911" y="615"/>
                  </a:lnTo>
                  <a:lnTo>
                    <a:pt x="812" y="763"/>
                  </a:lnTo>
                  <a:lnTo>
                    <a:pt x="714" y="935"/>
                  </a:lnTo>
                  <a:lnTo>
                    <a:pt x="566" y="1034"/>
                  </a:lnTo>
                  <a:lnTo>
                    <a:pt x="419" y="1157"/>
                  </a:lnTo>
                  <a:lnTo>
                    <a:pt x="296" y="1255"/>
                  </a:lnTo>
                  <a:lnTo>
                    <a:pt x="172" y="1403"/>
                  </a:lnTo>
                  <a:lnTo>
                    <a:pt x="74" y="1526"/>
                  </a:lnTo>
                  <a:lnTo>
                    <a:pt x="25" y="1673"/>
                  </a:lnTo>
                  <a:lnTo>
                    <a:pt x="0" y="1846"/>
                  </a:lnTo>
                  <a:lnTo>
                    <a:pt x="25" y="1993"/>
                  </a:lnTo>
                  <a:lnTo>
                    <a:pt x="74" y="2166"/>
                  </a:lnTo>
                  <a:lnTo>
                    <a:pt x="172" y="2313"/>
                  </a:lnTo>
                  <a:lnTo>
                    <a:pt x="296" y="2412"/>
                  </a:lnTo>
                  <a:lnTo>
                    <a:pt x="443" y="2461"/>
                  </a:lnTo>
                  <a:lnTo>
                    <a:pt x="591" y="2485"/>
                  </a:lnTo>
                  <a:lnTo>
                    <a:pt x="763" y="2461"/>
                  </a:lnTo>
                  <a:lnTo>
                    <a:pt x="935" y="2461"/>
                  </a:lnTo>
                  <a:lnTo>
                    <a:pt x="1304" y="2387"/>
                  </a:lnTo>
                  <a:lnTo>
                    <a:pt x="1378" y="2387"/>
                  </a:lnTo>
                  <a:lnTo>
                    <a:pt x="1452" y="2436"/>
                  </a:lnTo>
                  <a:lnTo>
                    <a:pt x="1501" y="2510"/>
                  </a:lnTo>
                  <a:lnTo>
                    <a:pt x="1526" y="2584"/>
                  </a:lnTo>
                  <a:lnTo>
                    <a:pt x="1550" y="2830"/>
                  </a:lnTo>
                  <a:lnTo>
                    <a:pt x="1575" y="3101"/>
                  </a:lnTo>
                  <a:lnTo>
                    <a:pt x="1575" y="3716"/>
                  </a:lnTo>
                  <a:lnTo>
                    <a:pt x="1624" y="3962"/>
                  </a:lnTo>
                  <a:lnTo>
                    <a:pt x="1649" y="4060"/>
                  </a:lnTo>
                  <a:lnTo>
                    <a:pt x="1698" y="4159"/>
                  </a:lnTo>
                  <a:lnTo>
                    <a:pt x="1747" y="4208"/>
                  </a:lnTo>
                  <a:lnTo>
                    <a:pt x="1821" y="4232"/>
                  </a:lnTo>
                  <a:lnTo>
                    <a:pt x="1895" y="4257"/>
                  </a:lnTo>
                  <a:lnTo>
                    <a:pt x="1993" y="4232"/>
                  </a:lnTo>
                  <a:lnTo>
                    <a:pt x="2166" y="4159"/>
                  </a:lnTo>
                  <a:lnTo>
                    <a:pt x="2338" y="4036"/>
                  </a:lnTo>
                  <a:lnTo>
                    <a:pt x="2485" y="3888"/>
                  </a:lnTo>
                  <a:lnTo>
                    <a:pt x="2608" y="3691"/>
                  </a:lnTo>
                  <a:lnTo>
                    <a:pt x="2682" y="3519"/>
                  </a:lnTo>
                  <a:lnTo>
                    <a:pt x="2707" y="3420"/>
                  </a:lnTo>
                  <a:lnTo>
                    <a:pt x="2707" y="3322"/>
                  </a:lnTo>
                  <a:lnTo>
                    <a:pt x="2658" y="3101"/>
                  </a:lnTo>
                  <a:lnTo>
                    <a:pt x="2633" y="2879"/>
                  </a:lnTo>
                  <a:lnTo>
                    <a:pt x="2658" y="2707"/>
                  </a:lnTo>
                  <a:lnTo>
                    <a:pt x="2707" y="2559"/>
                  </a:lnTo>
                  <a:lnTo>
                    <a:pt x="2781" y="2387"/>
                  </a:lnTo>
                  <a:lnTo>
                    <a:pt x="2953" y="2239"/>
                  </a:lnTo>
                  <a:lnTo>
                    <a:pt x="3174" y="2092"/>
                  </a:lnTo>
                  <a:lnTo>
                    <a:pt x="3470" y="1919"/>
                  </a:lnTo>
                  <a:lnTo>
                    <a:pt x="3420" y="1723"/>
                  </a:lnTo>
                  <a:lnTo>
                    <a:pt x="3322" y="1526"/>
                  </a:lnTo>
                  <a:lnTo>
                    <a:pt x="3248" y="1354"/>
                  </a:lnTo>
                  <a:lnTo>
                    <a:pt x="3125" y="1181"/>
                  </a:lnTo>
                  <a:lnTo>
                    <a:pt x="3002" y="1034"/>
                  </a:lnTo>
                  <a:lnTo>
                    <a:pt x="2879" y="861"/>
                  </a:lnTo>
                  <a:lnTo>
                    <a:pt x="2732" y="738"/>
                  </a:lnTo>
                  <a:lnTo>
                    <a:pt x="2584" y="591"/>
                  </a:lnTo>
                  <a:lnTo>
                    <a:pt x="2436" y="468"/>
                  </a:lnTo>
                  <a:lnTo>
                    <a:pt x="2264" y="369"/>
                  </a:lnTo>
                  <a:lnTo>
                    <a:pt x="2092" y="271"/>
                  </a:lnTo>
                  <a:lnTo>
                    <a:pt x="1895" y="197"/>
                  </a:lnTo>
                  <a:lnTo>
                    <a:pt x="1698" y="123"/>
                  </a:lnTo>
                  <a:lnTo>
                    <a:pt x="1501" y="74"/>
                  </a:lnTo>
                  <a:lnTo>
                    <a:pt x="1304" y="25"/>
                  </a:lnTo>
                  <a:lnTo>
                    <a:pt x="1083" y="0"/>
                  </a:lnTo>
                  <a:close/>
                </a:path>
              </a:pathLst>
            </a:custGeom>
            <a:solidFill>
              <a:srgbClr val="4F81BD"/>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latin typeface="Calibri"/>
              </a:endParaRPr>
            </a:p>
          </p:txBody>
        </p:sp>
        <p:sp>
          <p:nvSpPr>
            <p:cNvPr id="64" name="Google Shape;616;p19">
              <a:extLst>
                <a:ext uri="{FF2B5EF4-FFF2-40B4-BE49-F238E27FC236}">
                  <a16:creationId xmlns:a16="http://schemas.microsoft.com/office/drawing/2014/main" id="{FF29EE15-2907-7CEE-0EA4-D1A75593D50A}"/>
                </a:ext>
              </a:extLst>
            </p:cNvPr>
            <p:cNvSpPr txBox="1"/>
            <p:nvPr/>
          </p:nvSpPr>
          <p:spPr>
            <a:xfrm>
              <a:off x="3946665" y="4145541"/>
              <a:ext cx="1260600" cy="331800"/>
            </a:xfrm>
            <a:prstGeom prst="rect">
              <a:avLst/>
            </a:prstGeom>
            <a:noFill/>
            <a:ln>
              <a:noFill/>
            </a:ln>
          </p:spPr>
          <p:txBody>
            <a:bodyPr spcFirstLastPara="1"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 sz="1800" b="1" i="0" u="none" strike="noStrike" kern="0" cap="none" spc="0" normalizeH="0" baseline="0" noProof="0" dirty="0">
                  <a:ln>
                    <a:noFill/>
                  </a:ln>
                  <a:solidFill>
                    <a:srgbClr val="4F81BD"/>
                  </a:solidFill>
                  <a:effectLst/>
                  <a:uLnTx/>
                  <a:uFillTx/>
                  <a:latin typeface="Fira Sans Extra Condensed"/>
                  <a:ea typeface="Fira Sans Extra Condensed"/>
                  <a:cs typeface="Fira Sans Extra Condensed"/>
                  <a:sym typeface="Fira Sans Extra Condensed"/>
                </a:rPr>
                <a:t>Profil d’actions</a:t>
              </a:r>
              <a:endParaRPr kumimoji="0" sz="1800" b="1" i="0" u="none" strike="noStrike" kern="0" cap="none" spc="0" normalizeH="0" baseline="0" noProof="0" dirty="0">
                <a:ln>
                  <a:noFill/>
                </a:ln>
                <a:solidFill>
                  <a:srgbClr val="4F81BD"/>
                </a:solidFill>
                <a:effectLst/>
                <a:uLnTx/>
                <a:uFillTx/>
                <a:latin typeface="Fira Sans Extra Condensed"/>
                <a:ea typeface="Fira Sans Extra Condensed"/>
                <a:cs typeface="Fira Sans Extra Condensed"/>
                <a:sym typeface="Fira Sans Extra Condensed"/>
              </a:endParaRPr>
            </a:p>
          </p:txBody>
        </p:sp>
        <p:sp>
          <p:nvSpPr>
            <p:cNvPr id="65" name="Google Shape;617;p19">
              <a:extLst>
                <a:ext uri="{FF2B5EF4-FFF2-40B4-BE49-F238E27FC236}">
                  <a16:creationId xmlns:a16="http://schemas.microsoft.com/office/drawing/2014/main" id="{27672D3C-414B-E08E-28FA-459FD6BC72B7}"/>
                </a:ext>
              </a:extLst>
            </p:cNvPr>
            <p:cNvSpPr txBox="1"/>
            <p:nvPr/>
          </p:nvSpPr>
          <p:spPr>
            <a:xfrm>
              <a:off x="3358660" y="4553311"/>
              <a:ext cx="2419313" cy="1101733"/>
            </a:xfrm>
            <a:prstGeom prst="rect">
              <a:avLst/>
            </a:prstGeom>
            <a:noFill/>
            <a:ln>
              <a:noFill/>
            </a:ln>
          </p:spPr>
          <p:txBody>
            <a:bodyPr spcFirstLastPara="1" wrap="square" lIns="91425" tIns="91425" rIns="91425" bIns="91425" anchor="ctr" anchorCtr="0">
              <a:noAutofit/>
            </a:bodyPr>
            <a:lstStyle/>
            <a:p>
              <a:pPr marL="285750" marR="0" lvl="0" indent="-285750" defTabSz="914400" eaLnBrk="1" fontAlgn="auto" latinLnBrk="0" hangingPunct="1">
                <a:lnSpc>
                  <a:spcPct val="100000"/>
                </a:lnSpc>
                <a:spcBef>
                  <a:spcPts val="0"/>
                </a:spcBef>
                <a:spcAft>
                  <a:spcPts val="0"/>
                </a:spcAft>
                <a:buClrTx/>
                <a:buSzTx/>
                <a:buFontTx/>
                <a:buChar char="-"/>
                <a:tabLst/>
                <a:defRPr/>
              </a:pPr>
              <a:r>
                <a:rPr lang="en-US" sz="1400" kern="0" dirty="0">
                  <a:solidFill>
                    <a:prstClr val="black"/>
                  </a:solidFill>
                  <a:latin typeface="Roboto" panose="02000000000000000000" pitchFamily="2" charset="0"/>
                  <a:ea typeface="Roboto" panose="02000000000000000000" pitchFamily="2" charset="0"/>
                  <a:cs typeface="Roboto" panose="02000000000000000000" pitchFamily="2" charset="0"/>
                  <a:sym typeface="Roboto"/>
                </a:rPr>
                <a:t>t</a:t>
              </a:r>
              <a:r>
                <a:rPr kumimoji="0" lang="en-US" sz="1400" b="0" i="0" u="none" strike="noStrike" kern="0" cap="none" spc="0" normalizeH="0" baseline="0" noProof="0" dirty="0" err="1">
                  <a:ln>
                    <a:noFill/>
                  </a:ln>
                  <a:solidFill>
                    <a:prstClr val="black"/>
                  </a:solidFill>
                  <a:effectLst/>
                  <a:uLnTx/>
                  <a:uFillTx/>
                  <a:latin typeface="Roboto" panose="02000000000000000000" pitchFamily="2" charset="0"/>
                  <a:ea typeface="Roboto" panose="02000000000000000000" pitchFamily="2" charset="0"/>
                  <a:cs typeface="Roboto" panose="02000000000000000000" pitchFamily="2" charset="0"/>
                  <a:sym typeface="Roboto"/>
                </a:rPr>
                <a:t>hématiques</a:t>
              </a:r>
              <a:r>
                <a:rPr kumimoji="0" lang="en-US" sz="14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Roboto" panose="02000000000000000000" pitchFamily="2" charset="0"/>
                  <a:sym typeface="Roboto"/>
                </a:rPr>
                <a:t> </a:t>
              </a:r>
              <a:r>
                <a:rPr kumimoji="0" lang="en-US" sz="1400" b="0" i="0" u="none" strike="noStrike" kern="0" cap="none" spc="0" normalizeH="0" baseline="0" noProof="0" dirty="0" err="1">
                  <a:ln>
                    <a:noFill/>
                  </a:ln>
                  <a:solidFill>
                    <a:prstClr val="black"/>
                  </a:solidFill>
                  <a:effectLst/>
                  <a:uLnTx/>
                  <a:uFillTx/>
                  <a:latin typeface="Roboto" panose="02000000000000000000" pitchFamily="2" charset="0"/>
                  <a:ea typeface="Roboto" panose="02000000000000000000" pitchFamily="2" charset="0"/>
                  <a:cs typeface="Roboto" panose="02000000000000000000" pitchFamily="2" charset="0"/>
                  <a:sym typeface="Roboto"/>
                </a:rPr>
                <a:t>financées</a:t>
              </a:r>
              <a:endParaRPr kumimoji="0" lang="en-US" sz="14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Roboto" panose="02000000000000000000" pitchFamily="2" charset="0"/>
                <a:sym typeface="Roboto"/>
              </a:endParaRPr>
            </a:p>
            <a:p>
              <a:pPr marL="285750" marR="0" lvl="0" indent="-285750" defTabSz="914400" eaLnBrk="1" fontAlgn="auto" latinLnBrk="0" hangingPunct="1">
                <a:lnSpc>
                  <a:spcPct val="100000"/>
                </a:lnSpc>
                <a:spcBef>
                  <a:spcPts val="0"/>
                </a:spcBef>
                <a:spcAft>
                  <a:spcPts val="0"/>
                </a:spcAft>
                <a:buClrTx/>
                <a:buSzTx/>
                <a:buFontTx/>
                <a:buChar char="-"/>
                <a:tabLst/>
                <a:defRPr/>
              </a:pPr>
              <a:r>
                <a:rPr kumimoji="0" lang="en-US" sz="14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Roboto" panose="02000000000000000000" pitchFamily="2" charset="0"/>
                  <a:sym typeface="Roboto"/>
                </a:rPr>
                <a:t>impact </a:t>
              </a:r>
              <a:r>
                <a:rPr kumimoji="0" lang="en-US" sz="1400" b="0" i="0" u="none" strike="noStrike" kern="0" cap="none" spc="0" normalizeH="0" baseline="0" noProof="0" dirty="0" err="1">
                  <a:ln>
                    <a:noFill/>
                  </a:ln>
                  <a:solidFill>
                    <a:prstClr val="black"/>
                  </a:solidFill>
                  <a:effectLst/>
                  <a:uLnTx/>
                  <a:uFillTx/>
                  <a:latin typeface="Roboto" panose="02000000000000000000" pitchFamily="2" charset="0"/>
                  <a:ea typeface="Roboto" panose="02000000000000000000" pitchFamily="2" charset="0"/>
                  <a:cs typeface="Roboto" panose="02000000000000000000" pitchFamily="2" charset="0"/>
                  <a:sym typeface="Roboto"/>
                </a:rPr>
                <a:t>attendu</a:t>
              </a:r>
              <a:r>
                <a:rPr kumimoji="0" lang="en-US" sz="14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Roboto" panose="02000000000000000000" pitchFamily="2" charset="0"/>
                  <a:sym typeface="Roboto"/>
                </a:rPr>
                <a:t> </a:t>
              </a:r>
              <a:r>
                <a:rPr kumimoji="0" lang="en-US" sz="1400" b="0" i="0" u="none" strike="noStrike" kern="0" cap="none" spc="0" normalizeH="0" baseline="0" noProof="0" dirty="0" err="1">
                  <a:ln>
                    <a:noFill/>
                  </a:ln>
                  <a:solidFill>
                    <a:prstClr val="black"/>
                  </a:solidFill>
                  <a:effectLst/>
                  <a:uLnTx/>
                  <a:uFillTx/>
                  <a:latin typeface="Roboto" panose="02000000000000000000" pitchFamily="2" charset="0"/>
                  <a:ea typeface="Roboto" panose="02000000000000000000" pitchFamily="2" charset="0"/>
                  <a:cs typeface="Roboto" panose="02000000000000000000" pitchFamily="2" charset="0"/>
                  <a:sym typeface="Roboto"/>
                </a:rPr>
                <a:t>en</a:t>
              </a:r>
              <a:r>
                <a:rPr kumimoji="0" lang="en-US" sz="14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Roboto" panose="02000000000000000000" pitchFamily="2" charset="0"/>
                  <a:sym typeface="Roboto"/>
                </a:rPr>
                <a:t> kWh</a:t>
              </a:r>
            </a:p>
            <a:p>
              <a:pPr marL="285750" marR="0" lvl="0" indent="-285750" defTabSz="914400" eaLnBrk="1" fontAlgn="auto" latinLnBrk="0" hangingPunct="1">
                <a:lnSpc>
                  <a:spcPct val="100000"/>
                </a:lnSpc>
                <a:spcBef>
                  <a:spcPts val="0"/>
                </a:spcBef>
                <a:spcAft>
                  <a:spcPts val="0"/>
                </a:spcAft>
                <a:buClrTx/>
                <a:buSzTx/>
                <a:buFontTx/>
                <a:buChar char="-"/>
                <a:tabLst/>
                <a:defRPr/>
              </a:pPr>
              <a:r>
                <a:rPr kumimoji="0" lang="en-US" sz="14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Roboto" panose="02000000000000000000" pitchFamily="2" charset="0"/>
                  <a:sym typeface="Roboto"/>
                </a:rPr>
                <a:t>t</a:t>
              </a:r>
              <a:r>
                <a:rPr lang="en-US" sz="1400" kern="0" dirty="0">
                  <a:solidFill>
                    <a:prstClr val="black"/>
                  </a:solidFill>
                  <a:latin typeface="Roboto" panose="02000000000000000000" pitchFamily="2" charset="0"/>
                  <a:ea typeface="Roboto" panose="02000000000000000000" pitchFamily="2" charset="0"/>
                  <a:cs typeface="Roboto" panose="02000000000000000000" pitchFamily="2" charset="0"/>
                  <a:sym typeface="Roboto"/>
                </a:rPr>
                <a:t>emps de retour</a:t>
              </a:r>
            </a:p>
            <a:p>
              <a:pPr marL="285750" marR="0" lvl="0" indent="-285750" defTabSz="914400" eaLnBrk="1" fontAlgn="auto" latinLnBrk="0" hangingPunct="1">
                <a:lnSpc>
                  <a:spcPct val="100000"/>
                </a:lnSpc>
                <a:spcBef>
                  <a:spcPts val="0"/>
                </a:spcBef>
                <a:spcAft>
                  <a:spcPts val="0"/>
                </a:spcAft>
                <a:buClrTx/>
                <a:buSzTx/>
                <a:buFontTx/>
                <a:buChar char="-"/>
                <a:tabLst/>
                <a:defRPr/>
              </a:pPr>
              <a:r>
                <a:rPr kumimoji="0" lang="en-US" sz="1400" b="0" i="0" u="none" strike="noStrike" kern="0" cap="none" spc="0" normalizeH="0" baseline="0" noProof="0" dirty="0" err="1">
                  <a:ln>
                    <a:noFill/>
                  </a:ln>
                  <a:solidFill>
                    <a:prstClr val="black"/>
                  </a:solidFill>
                  <a:effectLst/>
                  <a:uLnTx/>
                  <a:uFillTx/>
                  <a:latin typeface="Roboto" panose="02000000000000000000" pitchFamily="2" charset="0"/>
                  <a:ea typeface="Roboto" panose="02000000000000000000" pitchFamily="2" charset="0"/>
                  <a:cs typeface="Roboto" panose="02000000000000000000" pitchFamily="2" charset="0"/>
                  <a:sym typeface="Roboto"/>
                </a:rPr>
                <a:t>autres</a:t>
              </a:r>
              <a:r>
                <a:rPr kumimoji="0" lang="en-US" sz="14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Roboto" panose="02000000000000000000" pitchFamily="2" charset="0"/>
                  <a:sym typeface="Roboto"/>
                </a:rPr>
                <a:t> </a:t>
              </a:r>
              <a:r>
                <a:rPr lang="en-US" sz="1400" kern="0" dirty="0">
                  <a:solidFill>
                    <a:prstClr val="black"/>
                  </a:solidFill>
                  <a:latin typeface="Roboto" panose="02000000000000000000" pitchFamily="2" charset="0"/>
                  <a:ea typeface="Roboto" panose="02000000000000000000" pitchFamily="2" charset="0"/>
                  <a:cs typeface="Roboto" panose="02000000000000000000" pitchFamily="2" charset="0"/>
                  <a:sym typeface="Roboto"/>
                </a:rPr>
                <a:t>b</a:t>
              </a:r>
              <a:r>
                <a:rPr kumimoji="0" lang="en-US" sz="1400" b="0" i="0" u="none" strike="noStrike" kern="0" cap="none" spc="0" normalizeH="0" baseline="0" noProof="0" dirty="0" err="1">
                  <a:ln>
                    <a:noFill/>
                  </a:ln>
                  <a:solidFill>
                    <a:prstClr val="black"/>
                  </a:solidFill>
                  <a:effectLst/>
                  <a:uLnTx/>
                  <a:uFillTx/>
                  <a:latin typeface="Roboto" panose="02000000000000000000" pitchFamily="2" charset="0"/>
                  <a:ea typeface="Roboto" panose="02000000000000000000" pitchFamily="2" charset="0"/>
                  <a:cs typeface="Roboto" panose="02000000000000000000" pitchFamily="2" charset="0"/>
                  <a:sym typeface="Roboto"/>
                </a:rPr>
                <a:t>énéfices</a:t>
              </a:r>
              <a:r>
                <a:rPr kumimoji="0" lang="en-US" sz="14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Roboto" panose="02000000000000000000" pitchFamily="2" charset="0"/>
                  <a:sym typeface="Roboto"/>
                </a:rPr>
                <a:t> </a:t>
              </a:r>
              <a:r>
                <a:rPr kumimoji="0" lang="en-US" sz="1400" b="0" i="0" u="none" strike="noStrike" kern="0" cap="none" spc="0" normalizeH="0" baseline="0" noProof="0" dirty="0" err="1">
                  <a:ln>
                    <a:noFill/>
                  </a:ln>
                  <a:solidFill>
                    <a:prstClr val="black"/>
                  </a:solidFill>
                  <a:effectLst/>
                  <a:uLnTx/>
                  <a:uFillTx/>
                  <a:latin typeface="Roboto" panose="02000000000000000000" pitchFamily="2" charset="0"/>
                  <a:ea typeface="Roboto" panose="02000000000000000000" pitchFamily="2" charset="0"/>
                  <a:cs typeface="Roboto" panose="02000000000000000000" pitchFamily="2" charset="0"/>
                  <a:sym typeface="Roboto"/>
                </a:rPr>
                <a:t>induits</a:t>
              </a:r>
              <a:endParaRPr kumimoji="0" lang="en-US" sz="14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Roboto" panose="02000000000000000000" pitchFamily="2" charset="0"/>
                <a:sym typeface="Roboto"/>
              </a:endParaRPr>
            </a:p>
          </p:txBody>
        </p:sp>
      </p:grpSp>
      <p:grpSp>
        <p:nvGrpSpPr>
          <p:cNvPr id="66" name="Google Shape;618;p19">
            <a:extLst>
              <a:ext uri="{FF2B5EF4-FFF2-40B4-BE49-F238E27FC236}">
                <a16:creationId xmlns:a16="http://schemas.microsoft.com/office/drawing/2014/main" id="{E18847E7-D399-042E-99A6-8C4FFC8F952F}"/>
              </a:ext>
            </a:extLst>
          </p:cNvPr>
          <p:cNvGrpSpPr/>
          <p:nvPr/>
        </p:nvGrpSpPr>
        <p:grpSpPr>
          <a:xfrm>
            <a:off x="6459198" y="2206244"/>
            <a:ext cx="2361274" cy="1638246"/>
            <a:chOff x="6288347" y="1796428"/>
            <a:chExt cx="2281863" cy="1583151"/>
          </a:xfrm>
        </p:grpSpPr>
        <p:grpSp>
          <p:nvGrpSpPr>
            <p:cNvPr id="67" name="Google Shape;619;p19">
              <a:extLst>
                <a:ext uri="{FF2B5EF4-FFF2-40B4-BE49-F238E27FC236}">
                  <a16:creationId xmlns:a16="http://schemas.microsoft.com/office/drawing/2014/main" id="{0B47D885-47DC-C173-DE60-3DAB2DED8C7D}"/>
                </a:ext>
              </a:extLst>
            </p:cNvPr>
            <p:cNvGrpSpPr/>
            <p:nvPr/>
          </p:nvGrpSpPr>
          <p:grpSpPr>
            <a:xfrm>
              <a:off x="6288347" y="1936078"/>
              <a:ext cx="252400" cy="287004"/>
              <a:chOff x="3241275" y="1405425"/>
              <a:chExt cx="152600" cy="173500"/>
            </a:xfrm>
          </p:grpSpPr>
          <p:sp>
            <p:nvSpPr>
              <p:cNvPr id="70" name="Google Shape;623;p19">
                <a:extLst>
                  <a:ext uri="{FF2B5EF4-FFF2-40B4-BE49-F238E27FC236}">
                    <a16:creationId xmlns:a16="http://schemas.microsoft.com/office/drawing/2014/main" id="{AB34EB8D-7798-5493-F675-80A0B4EB5352}"/>
                  </a:ext>
                </a:extLst>
              </p:cNvPr>
              <p:cNvSpPr/>
              <p:nvPr/>
            </p:nvSpPr>
            <p:spPr>
              <a:xfrm>
                <a:off x="3241275" y="1405425"/>
                <a:ext cx="9250" cy="25"/>
              </a:xfrm>
              <a:custGeom>
                <a:avLst/>
                <a:gdLst/>
                <a:ahLst/>
                <a:cxnLst/>
                <a:rect l="l" t="t" r="r" b="b"/>
                <a:pathLst>
                  <a:path w="370" h="1" extrusionOk="0">
                    <a:moveTo>
                      <a:pt x="1" y="0"/>
                    </a:moveTo>
                    <a:lnTo>
                      <a:pt x="370" y="0"/>
                    </a:lnTo>
                    <a:lnTo>
                      <a:pt x="370" y="0"/>
                    </a:lnTo>
                    <a:lnTo>
                      <a:pt x="370" y="0"/>
                    </a:lnTo>
                    <a:lnTo>
                      <a:pt x="1" y="0"/>
                    </a:lnTo>
                    <a:close/>
                  </a:path>
                </a:pathLst>
              </a:custGeom>
              <a:solidFill>
                <a:srgbClr val="8BB96C"/>
              </a:solidFill>
              <a:ln>
                <a:noFill/>
              </a:ln>
            </p:spPr>
            <p:txBody>
              <a:bodyPr spcFirstLastPara="1" wrap="square" lIns="91425" tIns="91425" rIns="91425" bIns="91425" anchor="ctr" anchorCtr="0">
                <a:noAutofit/>
              </a:bodyPr>
              <a:lstStyle/>
              <a:p>
                <a:pPr fontAlgn="auto">
                  <a:spcBef>
                    <a:spcPts val="0"/>
                  </a:spcBef>
                  <a:spcAft>
                    <a:spcPts val="0"/>
                  </a:spcAft>
                </a:pPr>
                <a:endParaRPr>
                  <a:solidFill>
                    <a:prstClr val="black"/>
                  </a:solidFill>
                  <a:latin typeface="Calibri"/>
                </a:endParaRPr>
              </a:p>
            </p:txBody>
          </p:sp>
          <p:sp>
            <p:nvSpPr>
              <p:cNvPr id="71" name="Google Shape;627;p19">
                <a:extLst>
                  <a:ext uri="{FF2B5EF4-FFF2-40B4-BE49-F238E27FC236}">
                    <a16:creationId xmlns:a16="http://schemas.microsoft.com/office/drawing/2014/main" id="{9A4664AC-0799-5896-C18B-A9444B92F9F7}"/>
                  </a:ext>
                </a:extLst>
              </p:cNvPr>
              <p:cNvSpPr/>
              <p:nvPr/>
            </p:nvSpPr>
            <p:spPr>
              <a:xfrm>
                <a:off x="3392600" y="1577675"/>
                <a:ext cx="1275" cy="1250"/>
              </a:xfrm>
              <a:custGeom>
                <a:avLst/>
                <a:gdLst/>
                <a:ahLst/>
                <a:cxnLst/>
                <a:rect l="l" t="t" r="r" b="b"/>
                <a:pathLst>
                  <a:path w="51" h="50" extrusionOk="0">
                    <a:moveTo>
                      <a:pt x="1" y="49"/>
                    </a:moveTo>
                    <a:lnTo>
                      <a:pt x="1" y="49"/>
                    </a:lnTo>
                    <a:lnTo>
                      <a:pt x="50" y="0"/>
                    </a:lnTo>
                    <a:lnTo>
                      <a:pt x="1" y="49"/>
                    </a:lnTo>
                    <a:close/>
                  </a:path>
                </a:pathLst>
              </a:custGeom>
              <a:solidFill>
                <a:srgbClr val="8BB96C"/>
              </a:solidFill>
              <a:ln>
                <a:noFill/>
              </a:ln>
            </p:spPr>
            <p:txBody>
              <a:bodyPr spcFirstLastPara="1" wrap="square" lIns="91425" tIns="91425" rIns="91425" bIns="91425" anchor="ctr" anchorCtr="0">
                <a:noAutofit/>
              </a:bodyPr>
              <a:lstStyle/>
              <a:p>
                <a:pPr fontAlgn="auto">
                  <a:spcBef>
                    <a:spcPts val="0"/>
                  </a:spcBef>
                  <a:spcAft>
                    <a:spcPts val="0"/>
                  </a:spcAft>
                </a:pPr>
                <a:endParaRPr>
                  <a:solidFill>
                    <a:prstClr val="black"/>
                  </a:solidFill>
                  <a:latin typeface="Calibri"/>
                </a:endParaRPr>
              </a:p>
            </p:txBody>
          </p:sp>
        </p:grpSp>
        <p:sp>
          <p:nvSpPr>
            <p:cNvPr id="68" name="Google Shape;631;p19">
              <a:extLst>
                <a:ext uri="{FF2B5EF4-FFF2-40B4-BE49-F238E27FC236}">
                  <a16:creationId xmlns:a16="http://schemas.microsoft.com/office/drawing/2014/main" id="{AEEB188E-8E0A-8DD5-5765-A3F74F8A8C34}"/>
                </a:ext>
              </a:extLst>
            </p:cNvPr>
            <p:cNvSpPr txBox="1"/>
            <p:nvPr/>
          </p:nvSpPr>
          <p:spPr>
            <a:xfrm>
              <a:off x="6826844" y="1796428"/>
              <a:ext cx="1260727" cy="331800"/>
            </a:xfrm>
            <a:prstGeom prst="rect">
              <a:avLst/>
            </a:prstGeom>
            <a:noFill/>
            <a:ln>
              <a:noFill/>
            </a:ln>
          </p:spPr>
          <p:txBody>
            <a:bodyPr spcFirstLastPara="1" wrap="square" lIns="91425" tIns="91425" rIns="91425" bIns="91425" anchor="ctr" anchorCtr="0">
              <a:noAutofit/>
            </a:bodyPr>
            <a:lstStyle/>
            <a:p>
              <a:pPr fontAlgn="auto">
                <a:spcBef>
                  <a:spcPts val="0"/>
                </a:spcBef>
                <a:spcAft>
                  <a:spcPts val="0"/>
                </a:spcAft>
              </a:pPr>
              <a:r>
                <a:rPr lang="en" b="1" dirty="0">
                  <a:solidFill>
                    <a:srgbClr val="F79646"/>
                  </a:solidFill>
                  <a:latin typeface="Fira Sans Extra Condensed"/>
                  <a:ea typeface="Fira Sans Extra Condensed"/>
                  <a:cs typeface="Fira Sans Extra Condensed"/>
                  <a:sym typeface="Fira Sans Extra Condensed"/>
                </a:rPr>
                <a:t>Approche financière</a:t>
              </a:r>
              <a:endParaRPr b="1" dirty="0">
                <a:solidFill>
                  <a:srgbClr val="F79646"/>
                </a:solidFill>
                <a:latin typeface="Fira Sans Extra Condensed"/>
                <a:ea typeface="Fira Sans Extra Condensed"/>
                <a:cs typeface="Fira Sans Extra Condensed"/>
                <a:sym typeface="Fira Sans Extra Condensed"/>
              </a:endParaRPr>
            </a:p>
          </p:txBody>
        </p:sp>
        <p:sp>
          <p:nvSpPr>
            <p:cNvPr id="69" name="Google Shape;632;p19">
              <a:extLst>
                <a:ext uri="{FF2B5EF4-FFF2-40B4-BE49-F238E27FC236}">
                  <a16:creationId xmlns:a16="http://schemas.microsoft.com/office/drawing/2014/main" id="{19B0CE94-275C-E007-4BF5-28D1F71C64CA}"/>
                </a:ext>
              </a:extLst>
            </p:cNvPr>
            <p:cNvSpPr txBox="1"/>
            <p:nvPr/>
          </p:nvSpPr>
          <p:spPr>
            <a:xfrm>
              <a:off x="6819158" y="2547269"/>
              <a:ext cx="1751052" cy="832310"/>
            </a:xfrm>
            <a:prstGeom prst="rect">
              <a:avLst/>
            </a:prstGeom>
            <a:noFill/>
            <a:ln>
              <a:noFill/>
            </a:ln>
          </p:spPr>
          <p:txBody>
            <a:bodyPr spcFirstLastPara="1" wrap="square" lIns="91425" tIns="91425" rIns="91425" bIns="91425" anchor="ctr" anchorCtr="0">
              <a:noAutofit/>
            </a:bodyPr>
            <a:lstStyle/>
            <a:p>
              <a:pPr marL="285750" indent="-285750" fontAlgn="auto">
                <a:spcBef>
                  <a:spcPts val="0"/>
                </a:spcBef>
                <a:spcAft>
                  <a:spcPts val="0"/>
                </a:spcAft>
                <a:buFontTx/>
                <a:buChar char="-"/>
              </a:pPr>
              <a:r>
                <a:rPr lang="fr-FR" sz="1400" dirty="0">
                  <a:solidFill>
                    <a:prstClr val="black"/>
                  </a:solidFill>
                  <a:latin typeface="Roboto" panose="02000000000000000000" pitchFamily="2" charset="0"/>
                  <a:ea typeface="Roboto" panose="02000000000000000000" pitchFamily="2" charset="0"/>
                  <a:cs typeface="Roboto" panose="02000000000000000000" pitchFamily="2" charset="0"/>
                  <a:sym typeface="Roboto"/>
                </a:rPr>
                <a:t>ressources allouées</a:t>
              </a:r>
            </a:p>
            <a:p>
              <a:pPr marL="285750" indent="-285750" fontAlgn="auto">
                <a:spcBef>
                  <a:spcPts val="0"/>
                </a:spcBef>
                <a:spcAft>
                  <a:spcPts val="0"/>
                </a:spcAft>
                <a:buFontTx/>
                <a:buChar char="-"/>
              </a:pPr>
              <a:r>
                <a:rPr lang="fr-FR" sz="1400" dirty="0">
                  <a:solidFill>
                    <a:prstClr val="black"/>
                  </a:solidFill>
                  <a:latin typeface="Roboto" panose="02000000000000000000" pitchFamily="2" charset="0"/>
                  <a:ea typeface="Roboto" panose="02000000000000000000" pitchFamily="2" charset="0"/>
                  <a:cs typeface="Roboto" panose="02000000000000000000" pitchFamily="2" charset="0"/>
                  <a:sym typeface="Roboto"/>
                </a:rPr>
                <a:t>valorisation des économies</a:t>
              </a:r>
            </a:p>
            <a:p>
              <a:pPr marL="285750" indent="-285750" fontAlgn="auto">
                <a:spcBef>
                  <a:spcPts val="0"/>
                </a:spcBef>
                <a:spcAft>
                  <a:spcPts val="0"/>
                </a:spcAft>
                <a:buFontTx/>
                <a:buChar char="-"/>
              </a:pPr>
              <a:r>
                <a:rPr lang="fr-FR" sz="1400" dirty="0">
                  <a:solidFill>
                    <a:prstClr val="black"/>
                  </a:solidFill>
                  <a:latin typeface="Roboto" panose="02000000000000000000" pitchFamily="2" charset="0"/>
                  <a:ea typeface="Roboto" panose="02000000000000000000" pitchFamily="2" charset="0"/>
                  <a:cs typeface="Roboto" panose="02000000000000000000" pitchFamily="2" charset="0"/>
                  <a:sym typeface="Roboto"/>
                </a:rPr>
                <a:t>m</a:t>
              </a:r>
              <a:r>
                <a:rPr lang="en" sz="1400" dirty="0">
                  <a:solidFill>
                    <a:prstClr val="black"/>
                  </a:solidFill>
                  <a:latin typeface="Roboto" panose="02000000000000000000" pitchFamily="2" charset="0"/>
                  <a:ea typeface="Roboto" panose="02000000000000000000" pitchFamily="2" charset="0"/>
                  <a:cs typeface="Roboto" panose="02000000000000000000" pitchFamily="2" charset="0"/>
                  <a:sym typeface="Roboto"/>
                </a:rPr>
                <a:t>obilisation ou non de l’emprunt</a:t>
              </a:r>
              <a:endParaRPr sz="1400" dirty="0">
                <a:solidFill>
                  <a:prstClr val="black"/>
                </a:solidFill>
                <a:latin typeface="Roboto" panose="02000000000000000000" pitchFamily="2" charset="0"/>
                <a:ea typeface="Roboto" panose="02000000000000000000" pitchFamily="2" charset="0"/>
                <a:cs typeface="Roboto" panose="02000000000000000000" pitchFamily="2" charset="0"/>
                <a:sym typeface="Roboto"/>
              </a:endParaRPr>
            </a:p>
          </p:txBody>
        </p:sp>
      </p:grpSp>
      <p:grpSp>
        <p:nvGrpSpPr>
          <p:cNvPr id="72" name="Google Shape;633;p19">
            <a:extLst>
              <a:ext uri="{FF2B5EF4-FFF2-40B4-BE49-F238E27FC236}">
                <a16:creationId xmlns:a16="http://schemas.microsoft.com/office/drawing/2014/main" id="{AC26A30F-14C9-1122-34F2-B6EB9F378971}"/>
              </a:ext>
            </a:extLst>
          </p:cNvPr>
          <p:cNvGrpSpPr/>
          <p:nvPr/>
        </p:nvGrpSpPr>
        <p:grpSpPr>
          <a:xfrm>
            <a:off x="5857935" y="4323312"/>
            <a:ext cx="2517542" cy="1706301"/>
            <a:chOff x="5862805" y="3402121"/>
            <a:chExt cx="2217794" cy="1648916"/>
          </a:xfrm>
        </p:grpSpPr>
        <p:sp>
          <p:nvSpPr>
            <p:cNvPr id="73" name="Google Shape;647;p19">
              <a:extLst>
                <a:ext uri="{FF2B5EF4-FFF2-40B4-BE49-F238E27FC236}">
                  <a16:creationId xmlns:a16="http://schemas.microsoft.com/office/drawing/2014/main" id="{AD0FCF7F-375A-7E74-74B4-41BB8EFEB161}"/>
                </a:ext>
              </a:extLst>
            </p:cNvPr>
            <p:cNvSpPr txBox="1"/>
            <p:nvPr/>
          </p:nvSpPr>
          <p:spPr>
            <a:xfrm>
              <a:off x="5862805" y="3402121"/>
              <a:ext cx="1783719" cy="323510"/>
            </a:xfrm>
            <a:prstGeom prst="rect">
              <a:avLst/>
            </a:prstGeom>
            <a:noFill/>
            <a:ln>
              <a:noFill/>
            </a:ln>
          </p:spPr>
          <p:txBody>
            <a:bodyPr spcFirstLastPara="1" wrap="square" lIns="91425" tIns="91425" rIns="91425" bIns="91425" anchor="ctr" anchorCtr="0">
              <a:noAutofit/>
            </a:bodyPr>
            <a:lstStyle/>
            <a:p>
              <a:pPr fontAlgn="auto">
                <a:spcBef>
                  <a:spcPts val="0"/>
                </a:spcBef>
                <a:spcAft>
                  <a:spcPts val="0"/>
                </a:spcAft>
              </a:pPr>
              <a:r>
                <a:rPr lang="en" b="1" dirty="0">
                  <a:solidFill>
                    <a:srgbClr val="4F81BD"/>
                  </a:solidFill>
                  <a:latin typeface="Fira Sans Extra Condensed"/>
                  <a:ea typeface="Fira Sans Extra Condensed"/>
                  <a:cs typeface="Fira Sans Extra Condensed"/>
                  <a:sym typeface="Fira Sans Extra Condensed"/>
                </a:rPr>
                <a:t>Approche technique</a:t>
              </a:r>
              <a:endParaRPr b="1" dirty="0">
                <a:solidFill>
                  <a:srgbClr val="4F81BD"/>
                </a:solidFill>
                <a:latin typeface="Fira Sans Extra Condensed"/>
                <a:ea typeface="Fira Sans Extra Condensed"/>
                <a:cs typeface="Fira Sans Extra Condensed"/>
                <a:sym typeface="Fira Sans Extra Condensed"/>
              </a:endParaRPr>
            </a:p>
          </p:txBody>
        </p:sp>
        <p:sp>
          <p:nvSpPr>
            <p:cNvPr id="74" name="Google Shape;648;p19">
              <a:extLst>
                <a:ext uri="{FF2B5EF4-FFF2-40B4-BE49-F238E27FC236}">
                  <a16:creationId xmlns:a16="http://schemas.microsoft.com/office/drawing/2014/main" id="{8EDC4587-C30C-012E-674E-6EEA6E1ABBCA}"/>
                </a:ext>
              </a:extLst>
            </p:cNvPr>
            <p:cNvSpPr txBox="1"/>
            <p:nvPr/>
          </p:nvSpPr>
          <p:spPr>
            <a:xfrm>
              <a:off x="5875171" y="3720852"/>
              <a:ext cx="2205428" cy="1330185"/>
            </a:xfrm>
            <a:prstGeom prst="rect">
              <a:avLst/>
            </a:prstGeom>
            <a:noFill/>
            <a:ln>
              <a:noFill/>
            </a:ln>
          </p:spPr>
          <p:txBody>
            <a:bodyPr spcFirstLastPara="1" wrap="square" lIns="91425" tIns="91425" rIns="91425" bIns="91425" anchor="ctr" anchorCtr="0">
              <a:noAutofit/>
            </a:bodyPr>
            <a:lstStyle/>
            <a:p>
              <a:pPr marL="182563" indent="-182563" fontAlgn="auto">
                <a:spcBef>
                  <a:spcPts val="0"/>
                </a:spcBef>
                <a:spcAft>
                  <a:spcPts val="0"/>
                </a:spcAft>
                <a:buFontTx/>
                <a:buChar char="-"/>
              </a:pPr>
              <a:r>
                <a:rPr lang="fr-FR" sz="1400" dirty="0">
                  <a:solidFill>
                    <a:prstClr val="black"/>
                  </a:solidFill>
                  <a:latin typeface="Roboto" panose="02000000000000000000" pitchFamily="2" charset="0"/>
                  <a:ea typeface="Roboto" panose="02000000000000000000" pitchFamily="2" charset="0"/>
                  <a:cs typeface="Roboto" panose="02000000000000000000" pitchFamily="2" charset="0"/>
                </a:rPr>
                <a:t>critères de faisabilité technique </a:t>
              </a:r>
            </a:p>
            <a:p>
              <a:pPr marL="182563" indent="-182563" fontAlgn="auto">
                <a:spcBef>
                  <a:spcPts val="0"/>
                </a:spcBef>
                <a:spcAft>
                  <a:spcPts val="0"/>
                </a:spcAft>
                <a:buFontTx/>
                <a:buChar char="-"/>
              </a:pPr>
              <a:r>
                <a:rPr lang="fr-FR" sz="1400" dirty="0">
                  <a:solidFill>
                    <a:prstClr val="black"/>
                  </a:solidFill>
                  <a:latin typeface="Roboto" panose="02000000000000000000" pitchFamily="2" charset="0"/>
                  <a:ea typeface="Roboto" panose="02000000000000000000" pitchFamily="2" charset="0"/>
                  <a:cs typeface="Roboto" panose="02000000000000000000" pitchFamily="2" charset="0"/>
                </a:rPr>
                <a:t>mode de comptage/calcul des économies</a:t>
              </a:r>
            </a:p>
            <a:p>
              <a:pPr fontAlgn="auto">
                <a:spcBef>
                  <a:spcPts val="0"/>
                </a:spcBef>
                <a:spcAft>
                  <a:spcPts val="0"/>
                </a:spcAft>
              </a:pPr>
              <a:endParaRPr lang="fr-FR" sz="1400"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grpSp>
      <p:pic>
        <p:nvPicPr>
          <p:cNvPr id="75" name="Graphique 74" descr="Plan avec un remplissage uni">
            <a:extLst>
              <a:ext uri="{FF2B5EF4-FFF2-40B4-BE49-F238E27FC236}">
                <a16:creationId xmlns:a16="http://schemas.microsoft.com/office/drawing/2014/main" id="{88A85A0B-B3AF-041C-D7F5-E07E39176DA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201276" y="2170586"/>
            <a:ext cx="914400" cy="914400"/>
          </a:xfrm>
          <a:prstGeom prst="rect">
            <a:avLst/>
          </a:prstGeom>
        </p:spPr>
      </p:pic>
      <p:pic>
        <p:nvPicPr>
          <p:cNvPr id="76" name="Graphique 75" descr="Public cible avec un remplissage uni">
            <a:extLst>
              <a:ext uri="{FF2B5EF4-FFF2-40B4-BE49-F238E27FC236}">
                <a16:creationId xmlns:a16="http://schemas.microsoft.com/office/drawing/2014/main" id="{BE4D41C0-FD4A-3BA3-8E15-FA187F49A78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852422" y="3219566"/>
            <a:ext cx="914400" cy="914400"/>
          </a:xfrm>
          <a:prstGeom prst="rect">
            <a:avLst/>
          </a:prstGeom>
        </p:spPr>
      </p:pic>
      <p:pic>
        <p:nvPicPr>
          <p:cNvPr id="77" name="Graphique 76" descr="Énergie renouvelable avec un remplissage uni">
            <a:extLst>
              <a:ext uri="{FF2B5EF4-FFF2-40B4-BE49-F238E27FC236}">
                <a16:creationId xmlns:a16="http://schemas.microsoft.com/office/drawing/2014/main" id="{FB092AC9-22F4-EECF-4FBB-8193507E460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049557" y="3559618"/>
            <a:ext cx="914400" cy="914400"/>
          </a:xfrm>
          <a:prstGeom prst="rect">
            <a:avLst/>
          </a:prstGeom>
        </p:spPr>
      </p:pic>
      <p:pic>
        <p:nvPicPr>
          <p:cNvPr id="78" name="Graphique 77" descr="Homme électricien avec un remplissage uni">
            <a:extLst>
              <a:ext uri="{FF2B5EF4-FFF2-40B4-BE49-F238E27FC236}">
                <a16:creationId xmlns:a16="http://schemas.microsoft.com/office/drawing/2014/main" id="{ECF0E1D3-799C-39C0-A1AE-8425D45721A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266360" y="3151471"/>
            <a:ext cx="914400" cy="914400"/>
          </a:xfrm>
          <a:prstGeom prst="rect">
            <a:avLst/>
          </a:prstGeom>
        </p:spPr>
      </p:pic>
      <p:pic>
        <p:nvPicPr>
          <p:cNvPr id="79" name="Graphique 78" descr="Caisse enregistreuse avec un remplissage uni">
            <a:extLst>
              <a:ext uri="{FF2B5EF4-FFF2-40B4-BE49-F238E27FC236}">
                <a16:creationId xmlns:a16="http://schemas.microsoft.com/office/drawing/2014/main" id="{7E3CA974-72BC-CE1D-6D5A-E7C3D0EE422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811164" y="2169151"/>
            <a:ext cx="914400" cy="914400"/>
          </a:xfrm>
          <a:prstGeom prst="rect">
            <a:avLst/>
          </a:prstGeom>
        </p:spPr>
      </p:pic>
    </p:spTree>
    <p:extLst>
      <p:ext uri="{BB962C8B-B14F-4D97-AF65-F5344CB8AC3E}">
        <p14:creationId xmlns:p14="http://schemas.microsoft.com/office/powerpoint/2010/main" val="306551819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S_PPT_DBNAME" val="Modèle_Présentation_AURA-EE_Mars_2023[20230317154342370].mdb"/>
</p:tagLst>
</file>

<file path=ppt/theme/theme1.xml><?xml version="1.0" encoding="utf-8"?>
<a:theme xmlns:a="http://schemas.openxmlformats.org/drawingml/2006/main" name="Modèle_Présentation_AURA-EE_septembre_2023">
  <a:themeElements>
    <a:clrScheme name="AURA-EE Couleurs principales et secondaires">
      <a:dk1>
        <a:sysClr val="windowText" lastClr="000000"/>
      </a:dk1>
      <a:lt1>
        <a:sysClr val="window" lastClr="FFFFFF"/>
      </a:lt1>
      <a:dk2>
        <a:srgbClr val="004D91"/>
      </a:dk2>
      <a:lt2>
        <a:srgbClr val="828586"/>
      </a:lt2>
      <a:accent1>
        <a:srgbClr val="009CDD"/>
      </a:accent1>
      <a:accent2>
        <a:srgbClr val="007F7A"/>
      </a:accent2>
      <a:accent3>
        <a:srgbClr val="384050"/>
      </a:accent3>
      <a:accent4>
        <a:srgbClr val="E1B901"/>
      </a:accent4>
      <a:accent5>
        <a:srgbClr val="E85444"/>
      </a:accent5>
      <a:accent6>
        <a:srgbClr val="913589"/>
      </a:accent6>
      <a:hlink>
        <a:srgbClr val="009CDD"/>
      </a:hlink>
      <a:folHlink>
        <a:srgbClr val="007F7A"/>
      </a:folHlink>
    </a:clrScheme>
    <a:fontScheme name="Conception personnalisé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nception personnalisé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onception personnalisé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onception personnalisé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onception personnalisé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onception personnalisé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onception personnalisé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onception personnalisé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onception personnalisé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onception personnalisé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onception personnalisé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onception personnalisé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ésentation1" id="{AA59B5AF-C614-4036-B411-E7DDD4A4FB35}" vid="{5DBDD496-D8FA-4810-B7FD-00DC14F8CFA0}"/>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FF12A5EDFA6D34ABED764C7F610869E" ma:contentTypeVersion="20" ma:contentTypeDescription="Crée un document." ma:contentTypeScope="" ma:versionID="0d8b2c735179bf26d51b0c275909fb4a">
  <xsd:schema xmlns:xsd="http://www.w3.org/2001/XMLSchema" xmlns:xs="http://www.w3.org/2001/XMLSchema" xmlns:p="http://schemas.microsoft.com/office/2006/metadata/properties" xmlns:ns2="b72df465-0a70-4f09-9efa-9511c0e5a1ce" xmlns:ns3="008145e7-ee33-4dbb-a833-14a8691df608" targetNamespace="http://schemas.microsoft.com/office/2006/metadata/properties" ma:root="true" ma:fieldsID="087da8aec7161a68fa2f5bd2447be676" ns2:_="" ns3:_="">
    <xsd:import namespace="b72df465-0a70-4f09-9efa-9511c0e5a1ce"/>
    <xsd:import namespace="008145e7-ee33-4dbb-a833-14a8691df60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Analys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72df465-0a70-4f09-9efa-9511c0e5a1c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c5a7352c-6e6d-421d-a3f4-3fffd81c0c4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Analyste" ma:index="26" nillable="true" ma:displayName="Analyste" ma:format="Dropdown" ma:internalName="Analyst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08145e7-ee33-4dbb-a833-14a8691df608" elementFormDefault="qualified">
    <xsd:import namespace="http://schemas.microsoft.com/office/2006/documentManagement/types"/>
    <xsd:import namespace="http://schemas.microsoft.com/office/infopath/2007/PartnerControls"/>
    <xsd:element name="SharedWithUsers" ma:index="1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32a697f9-523c-4fa6-9e9f-290f6f9e58a2}" ma:internalName="TaxCatchAll" ma:showField="CatchAllData" ma:web="008145e7-ee33-4dbb-a833-14a8691df60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Analyste xmlns="b72df465-0a70-4f09-9efa-9511c0e5a1ce" xsi:nil="true"/>
    <lcf76f155ced4ddcb4097134ff3c332f xmlns="b72df465-0a70-4f09-9efa-9511c0e5a1ce">
      <Terms xmlns="http://schemas.microsoft.com/office/infopath/2007/PartnerControls"/>
    </lcf76f155ced4ddcb4097134ff3c332f>
    <TaxCatchAll xmlns="008145e7-ee33-4dbb-a833-14a8691df608" xsi:nil="true"/>
  </documentManagement>
</p:properties>
</file>

<file path=customXml/itemProps1.xml><?xml version="1.0" encoding="utf-8"?>
<ds:datastoreItem xmlns:ds="http://schemas.openxmlformats.org/officeDocument/2006/customXml" ds:itemID="{A4F19E97-3308-426B-94ED-228C710FEC85}"/>
</file>

<file path=customXml/itemProps2.xml><?xml version="1.0" encoding="utf-8"?>
<ds:datastoreItem xmlns:ds="http://schemas.openxmlformats.org/officeDocument/2006/customXml" ds:itemID="{ABC4087C-0594-46F1-BE5D-E648AACE524F}">
  <ds:schemaRefs>
    <ds:schemaRef ds:uri="http://schemas.microsoft.com/sharepoint/v3/contenttype/forms"/>
  </ds:schemaRefs>
</ds:datastoreItem>
</file>

<file path=customXml/itemProps3.xml><?xml version="1.0" encoding="utf-8"?>
<ds:datastoreItem xmlns:ds="http://schemas.openxmlformats.org/officeDocument/2006/customXml" ds:itemID="{9176F0A1-FBAB-4A65-A00B-DF3F9443C2D7}">
  <ds:schemaRefs>
    <ds:schemaRef ds:uri="008145e7-ee33-4dbb-a833-14a8691df608"/>
    <ds:schemaRef ds:uri="http://www.w3.org/XML/1998/namespace"/>
    <ds:schemaRef ds:uri="http://schemas.microsoft.com/office/2006/metadata/properties"/>
    <ds:schemaRef ds:uri="b72df465-0a70-4f09-9efa-9511c0e5a1ce"/>
    <ds:schemaRef ds:uri="http://purl.org/dc/dcmitype/"/>
    <ds:schemaRef ds:uri="http://schemas.microsoft.com/office/2006/documentManagement/types"/>
    <ds:schemaRef ds:uri="http://schemas.openxmlformats.org/package/2006/metadata/core-properties"/>
    <ds:schemaRef ds:uri="http://schemas.microsoft.com/office/infopath/2007/PartnerControls"/>
    <ds:schemaRef ds:uri="http://purl.org/dc/term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Intracting - Formation avril 2024</Template>
  <TotalTime>11469</TotalTime>
  <Words>5660</Words>
  <Application>Microsoft Office PowerPoint</Application>
  <PresentationFormat>Affichage à l'écran (4:3)</PresentationFormat>
  <Paragraphs>512</Paragraphs>
  <Slides>68</Slides>
  <Notes>3</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68</vt:i4>
      </vt:variant>
    </vt:vector>
  </HeadingPairs>
  <TitlesOfParts>
    <vt:vector size="77" baseType="lpstr">
      <vt:lpstr>Arial</vt:lpstr>
      <vt:lpstr>Calibri</vt:lpstr>
      <vt:lpstr>Courier New</vt:lpstr>
      <vt:lpstr>Fira Sans</vt:lpstr>
      <vt:lpstr>Fira Sans Extra Condensed</vt:lpstr>
      <vt:lpstr>Fira Sans Extra Condensed Medium</vt:lpstr>
      <vt:lpstr>Roboto</vt:lpstr>
      <vt:lpstr>Wingdings</vt:lpstr>
      <vt:lpstr>Modèle_Présentation_AURA-EE_septembre_2023</vt:lpstr>
      <vt:lpstr>Présentation PowerPoint</vt:lpstr>
      <vt:lpstr>L’intracting sur fonds propres</vt:lpstr>
      <vt:lpstr>Présentation PowerPoint</vt:lpstr>
      <vt:lpstr>Introduction et philosophie Définitions</vt:lpstr>
      <vt:lpstr>Introduction et philosophie Définitions</vt:lpstr>
      <vt:lpstr>Introduction et philosophie Définitions</vt:lpstr>
      <vt:lpstr>Introduction et philosophie L’intracting sur fonds propres, une philosophie ?</vt:lpstr>
      <vt:lpstr>Introduction et philosophie L’intracting sur fonds propres, une philosophie ?</vt:lpstr>
      <vt:lpstr>Introduction et philosophie Un dispositif adaptable sur mesure</vt:lpstr>
      <vt:lpstr>Introduction et philosophie Un dispositif adaptable sur mesure</vt:lpstr>
      <vt:lpstr>Introduction et philosophie Une mise en place en 4 étapes clé</vt:lpstr>
      <vt:lpstr>Présentation PowerPoint</vt:lpstr>
      <vt:lpstr>1. Etat des lieux et positionnement Identifier les opportunités dans sa collectivité</vt:lpstr>
      <vt:lpstr>1. Etat des lieux et positionnement A. Etat des lieux – volet stratégique</vt:lpstr>
      <vt:lpstr>1. Etat des lieux et positionnement A. Etat des lieux – volet technique</vt:lpstr>
      <vt:lpstr>1. Etat des lieux et positionnement A. Etat des lieux – volet technique</vt:lpstr>
      <vt:lpstr>1. Etat des lieux et positionnement A. Etat des lieux – volet financier</vt:lpstr>
      <vt:lpstr>1. Etat des lieux et positionnement A. Etat des lieux – volet financier</vt:lpstr>
      <vt:lpstr>1. Etat des lieux et positionnement A. Etat des lieux – volet humain</vt:lpstr>
      <vt:lpstr>1. Etat des lieux et positionnement A. Etat des lieux – synthèse / outil SWOT</vt:lpstr>
      <vt:lpstr>1. Etat des lieux et positionnement A. Etat des lieux – synthèse / outil SWOT</vt:lpstr>
      <vt:lpstr>1. Etat des lieux et positionnement B. Premières projections financières</vt:lpstr>
      <vt:lpstr>1. Etat des lieux et positionnement B. Premières projections financières</vt:lpstr>
      <vt:lpstr>1. Etat des lieux et positionnement B. Premières projections financières</vt:lpstr>
      <vt:lpstr>1. Etat des lieux et positionnement C. Synthèse et positionnement</vt:lpstr>
      <vt:lpstr>Présentation PowerPoint</vt:lpstr>
      <vt:lpstr>2. Préparation et lancement</vt:lpstr>
      <vt:lpstr>2. Préparation et lancement A. Définition du cadre opérationnel</vt:lpstr>
      <vt:lpstr>2. Préparation et lancement A. Définition du cadre opérationnel</vt:lpstr>
      <vt:lpstr>2. Préparation et lancement A. Définition du cadre opérationnel</vt:lpstr>
      <vt:lpstr>2. Préparation et lancement A. Définition du cadre opérationnel</vt:lpstr>
      <vt:lpstr>2. Préparation et lancement A. Définition du cadre opérationnel</vt:lpstr>
      <vt:lpstr>2. Préparation et lancement B. Volet « actions »</vt:lpstr>
      <vt:lpstr>2. Préparation et lancement B. Volet « actions »</vt:lpstr>
      <vt:lpstr>2. Préparation et lancement B. Volet « actions »</vt:lpstr>
      <vt:lpstr>2. Préparation et lancement B. Volet « actions »</vt:lpstr>
      <vt:lpstr>2. Préparation et lancement B. Volet « actions »</vt:lpstr>
      <vt:lpstr>2. Préparation et lancement B. Volet « actions »</vt:lpstr>
      <vt:lpstr>2. Préparation et lancement B. Volet « actions »</vt:lpstr>
      <vt:lpstr>2. Préparation et lancement C. Volet « ressources »</vt:lpstr>
      <vt:lpstr>2. Préparation et lancement C. Volet « ressources »</vt:lpstr>
      <vt:lpstr>2. Préparation et lancement C. Volet « ressources »</vt:lpstr>
      <vt:lpstr>2. Préparation et lancement C. Volet « ressources »</vt:lpstr>
      <vt:lpstr>2. Préparation et lancement C. Volet « ressources »</vt:lpstr>
      <vt:lpstr>2. Préparation et lancement C. Volet « ressources »</vt:lpstr>
      <vt:lpstr>2. Préparation et lancement C. Volet « ressources »</vt:lpstr>
      <vt:lpstr>2. Préparation et lancement D. Lancement du dispositif</vt:lpstr>
      <vt:lpstr>Présentation PowerPoint</vt:lpstr>
      <vt:lpstr>3. Suivi &amp; amélioration continue</vt:lpstr>
      <vt:lpstr>3. Suivi &amp; amélioration continue A. Contenu du bilan</vt:lpstr>
      <vt:lpstr>3. Suivi &amp; amélioration continue B. Nécessité d’un processus itératif</vt:lpstr>
      <vt:lpstr>3. Suivi &amp; amélioration continue B. Nécessité d’un processus itératif</vt:lpstr>
      <vt:lpstr>3. Suivi &amp; amélioration continue C. Illustrations</vt:lpstr>
      <vt:lpstr>3. Suivi &amp; amélioration continue C. Illustrations</vt:lpstr>
      <vt:lpstr>3. Suivi &amp; amélioration continue C. Illustrations</vt:lpstr>
      <vt:lpstr>3. Suivi &amp; amélioration continue C. Illustrations</vt:lpstr>
      <vt:lpstr>3. Suivi &amp; amélioration continue C. Illustrations</vt:lpstr>
      <vt:lpstr>3. Suivi &amp; amélioration continue C. Illustrations</vt:lpstr>
      <vt:lpstr>Présentation PowerPoint</vt:lpstr>
      <vt:lpstr>4. Extension à d’autres champs ?</vt:lpstr>
      <vt:lpstr>4. Extension à d’autres champs ?     A. Articulation avec la PPI</vt:lpstr>
      <vt:lpstr>4. Extension à d’autres champs ?     B. Articulation avec le budget vert</vt:lpstr>
      <vt:lpstr>4. Extension à d’autres champs ?     B. Articulation avec le budget vert</vt:lpstr>
      <vt:lpstr>4. Extension à d’autres champs ?     B. Articulation avec le budget vert</vt:lpstr>
      <vt:lpstr>4. Extension à d’autres champs ?     C. Effet d’entraînement via d’autres acteurs</vt:lpstr>
      <vt:lpstr>4. Extension à d’autres champs ?     D. Projets sans retour financier direct</vt:lpstr>
      <vt:lpstr>Ressources complémentaires</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Paul Piaton</dc:creator>
  <cp:lastModifiedBy>Antonin BELL</cp:lastModifiedBy>
  <cp:revision>55</cp:revision>
  <cp:lastPrinted>2021-09-03T09:51:21Z</cp:lastPrinted>
  <dcterms:created xsi:type="dcterms:W3CDTF">2024-04-17T07:36:43Z</dcterms:created>
  <dcterms:modified xsi:type="dcterms:W3CDTF">2024-09-20T17:06:55Z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0x0101000FF12A5EDFA6D34ABED764C7F610869E</vt:lpwstr>
  </property>
  <property fmtid="{D5CDD505-2E9C-101B-9397-08002B2CF9AE}" pid="3" name="MediaServiceImageTags">
    <vt:lpwstr/>
  </property>
</Properties>
</file>